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re Happiness" panose="020B0604020202020204" charset="-127"/>
      <p:regular r:id="rId13"/>
    </p:embeddedFont>
    <p:embeddedFont>
      <p:font typeface="Archivo Black" panose="020B0604020202020204" charset="0"/>
      <p:regular r:id="rId14"/>
    </p:embeddedFont>
    <p:embeddedFont>
      <p:font typeface="Arial Nova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nter Bold" panose="020B0604020202020204" charset="0"/>
      <p:regular r:id="rId20"/>
    </p:embeddedFont>
    <p:embeddedFont>
      <p:font typeface="Intro Rust" panose="020B0604020202020204" charset="0"/>
      <p:regular r:id="rId21"/>
    </p:embeddedFont>
    <p:embeddedFont>
      <p:font typeface="League Spartan" panose="020B0604020202020204" charset="0"/>
      <p:regular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Open Sans Bold" panose="020B0806030504020204" charset="0"/>
      <p:regular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  <p:embeddedFont>
      <p:font typeface="Source Sans Pro Bold" panose="020B0703030403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85470" autoAdjust="0"/>
  </p:normalViewPr>
  <p:slideViewPr>
    <p:cSldViewPr>
      <p:cViewPr varScale="1">
        <p:scale>
          <a:sx n="36" d="100"/>
          <a:sy n="36" d="100"/>
        </p:scale>
        <p:origin x="536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svg"/><Relationship Id="rId7" Type="http://schemas.openxmlformats.org/officeDocument/2006/relationships/image" Target="../media/image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5668594" cy="5654422"/>
          </a:xfrm>
          <a:custGeom>
            <a:avLst/>
            <a:gdLst/>
            <a:ahLst/>
            <a:cxnLst/>
            <a:rect l="l" t="t" r="r" b="b"/>
            <a:pathLst>
              <a:path w="5668594" h="5654422">
                <a:moveTo>
                  <a:pt x="0" y="0"/>
                </a:moveTo>
                <a:lnTo>
                  <a:pt x="5668594" y="0"/>
                </a:lnTo>
                <a:lnTo>
                  <a:pt x="5668594" y="5654422"/>
                </a:lnTo>
                <a:lnTo>
                  <a:pt x="0" y="5654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499746">
            <a:off x="15086262" y="6551126"/>
            <a:ext cx="4909987" cy="6280216"/>
          </a:xfrm>
          <a:custGeom>
            <a:avLst/>
            <a:gdLst/>
            <a:ahLst/>
            <a:cxnLst/>
            <a:rect l="l" t="t" r="r" b="b"/>
            <a:pathLst>
              <a:path w="4909987" h="6280216">
                <a:moveTo>
                  <a:pt x="0" y="0"/>
                </a:moveTo>
                <a:lnTo>
                  <a:pt x="4909987" y="0"/>
                </a:lnTo>
                <a:lnTo>
                  <a:pt x="4909987" y="6280216"/>
                </a:lnTo>
                <a:lnTo>
                  <a:pt x="0" y="6280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64087" y="3298108"/>
            <a:ext cx="14359827" cy="228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60"/>
              </a:lnSpc>
              <a:spcBef>
                <a:spcPct val="0"/>
              </a:spcBef>
            </a:pPr>
            <a:r>
              <a:rPr lang="en-US" sz="13257" dirty="0">
                <a:solidFill>
                  <a:srgbClr val="96733E"/>
                </a:solidFill>
                <a:latin typeface="Archivo Black"/>
              </a:rPr>
              <a:t>P B 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11179" y="5577067"/>
            <a:ext cx="12065641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1383" dirty="0">
                <a:solidFill>
                  <a:srgbClr val="96733E"/>
                </a:solidFill>
                <a:latin typeface="League Spartan"/>
              </a:rPr>
              <a:t>PEMOGRAMMAN BERBASIS OBJEK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04877" y="6141802"/>
            <a:ext cx="1167824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96733E"/>
                </a:solidFill>
                <a:latin typeface="Open Sans"/>
              </a:rPr>
              <a:t>Dosen</a:t>
            </a:r>
            <a:r>
              <a:rPr lang="en-US" sz="3399" dirty="0">
                <a:solidFill>
                  <a:srgbClr val="96733E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96733E"/>
                </a:solidFill>
                <a:latin typeface="Open Sans"/>
              </a:rPr>
              <a:t>Pengampu</a:t>
            </a:r>
            <a:r>
              <a:rPr lang="en-US" sz="3399" dirty="0">
                <a:solidFill>
                  <a:srgbClr val="96733E"/>
                </a:solidFill>
                <a:latin typeface="Open Sans"/>
              </a:rPr>
              <a:t> : </a:t>
            </a:r>
            <a:r>
              <a:rPr lang="en-US" sz="3399" dirty="0" err="1">
                <a:solidFill>
                  <a:srgbClr val="96733E"/>
                </a:solidFill>
                <a:latin typeface="Open Sans"/>
              </a:rPr>
              <a:t>Rodhiyah</a:t>
            </a:r>
            <a:r>
              <a:rPr lang="en-US" sz="3399" dirty="0">
                <a:solidFill>
                  <a:srgbClr val="96733E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96733E"/>
                </a:solidFill>
                <a:latin typeface="Open Sans"/>
              </a:rPr>
              <a:t>Mardhiyyah</a:t>
            </a:r>
            <a:r>
              <a:rPr lang="en-US" sz="3399" dirty="0">
                <a:solidFill>
                  <a:srgbClr val="96733E"/>
                </a:solidFill>
                <a:latin typeface="Open Sans"/>
              </a:rPr>
              <a:t>, </a:t>
            </a:r>
            <a:r>
              <a:rPr lang="en-US" sz="3399" dirty="0" err="1">
                <a:solidFill>
                  <a:srgbClr val="96733E"/>
                </a:solidFill>
                <a:latin typeface="Open Sans"/>
              </a:rPr>
              <a:t>S.Kom</a:t>
            </a:r>
            <a:r>
              <a:rPr lang="en-US" sz="3399" dirty="0">
                <a:solidFill>
                  <a:srgbClr val="96733E"/>
                </a:solidFill>
                <a:latin typeface="Open Sans"/>
              </a:rPr>
              <a:t>., </a:t>
            </a:r>
            <a:r>
              <a:rPr lang="en-US" sz="3399" dirty="0" err="1">
                <a:solidFill>
                  <a:srgbClr val="96733E"/>
                </a:solidFill>
                <a:latin typeface="Open Sans"/>
              </a:rPr>
              <a:t>M.Kom</a:t>
            </a:r>
            <a:r>
              <a:rPr lang="en-US" sz="3399" dirty="0">
                <a:solidFill>
                  <a:srgbClr val="96733E"/>
                </a:solidFill>
                <a:latin typeface="Open Sans"/>
              </a:rPr>
              <a:t>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250731" y="576525"/>
            <a:ext cx="5849541" cy="605499"/>
            <a:chOff x="0" y="0"/>
            <a:chExt cx="7799388" cy="8073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07332" cy="807332"/>
            </a:xfrm>
            <a:custGeom>
              <a:avLst/>
              <a:gdLst/>
              <a:ahLst/>
              <a:cxnLst/>
              <a:rect l="l" t="t" r="r" b="b"/>
              <a:pathLst>
                <a:path w="807332" h="807332">
                  <a:moveTo>
                    <a:pt x="0" y="0"/>
                  </a:moveTo>
                  <a:lnTo>
                    <a:pt x="807332" y="0"/>
                  </a:lnTo>
                  <a:lnTo>
                    <a:pt x="807332" y="807332"/>
                  </a:lnTo>
                  <a:lnTo>
                    <a:pt x="0" y="807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994616" y="69697"/>
              <a:ext cx="6804772" cy="648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69"/>
                </a:lnSpc>
              </a:pPr>
              <a:r>
                <a:rPr lang="en-US" sz="1478" spc="146">
                  <a:solidFill>
                    <a:srgbClr val="96733E"/>
                  </a:solidFill>
                  <a:latin typeface="League Spartan"/>
                </a:rPr>
                <a:t>UNIVERSITAS TEKNOLOGI</a:t>
              </a:r>
            </a:p>
            <a:p>
              <a:pPr>
                <a:lnSpc>
                  <a:spcPts val="2069"/>
                </a:lnSpc>
                <a:spcBef>
                  <a:spcPct val="0"/>
                </a:spcBef>
              </a:pPr>
              <a:r>
                <a:rPr lang="en-US" sz="1478" spc="146">
                  <a:solidFill>
                    <a:srgbClr val="96733E"/>
                  </a:solidFill>
                  <a:latin typeface="League Spartan"/>
                </a:rPr>
                <a:t>YOGYAKARTA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88061" y="6983794"/>
            <a:ext cx="5711695" cy="1655564"/>
          </a:xfrm>
          <a:custGeom>
            <a:avLst/>
            <a:gdLst/>
            <a:ahLst/>
            <a:cxnLst/>
            <a:rect l="l" t="t" r="r" b="b"/>
            <a:pathLst>
              <a:path w="5711695" h="1655564">
                <a:moveTo>
                  <a:pt x="0" y="0"/>
                </a:moveTo>
                <a:lnTo>
                  <a:pt x="5711695" y="0"/>
                </a:lnTo>
                <a:lnTo>
                  <a:pt x="5711695" y="1655564"/>
                </a:lnTo>
                <a:lnTo>
                  <a:pt x="0" y="1655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932" t="-269086" r="-169290" b="-2523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11126" y="6983794"/>
            <a:ext cx="7662963" cy="2023022"/>
          </a:xfrm>
          <a:custGeom>
            <a:avLst/>
            <a:gdLst/>
            <a:ahLst/>
            <a:cxnLst/>
            <a:rect l="l" t="t" r="r" b="b"/>
            <a:pathLst>
              <a:path w="7662963" h="2023022">
                <a:moveTo>
                  <a:pt x="0" y="0"/>
                </a:moveTo>
                <a:lnTo>
                  <a:pt x="7662963" y="0"/>
                </a:lnTo>
                <a:lnTo>
                  <a:pt x="7662963" y="2023022"/>
                </a:lnTo>
                <a:lnTo>
                  <a:pt x="0" y="2023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830" t="-268589" r="-199696" b="-38466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88061" y="6346250"/>
            <a:ext cx="5949480" cy="35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2"/>
              </a:lnSpc>
            </a:pPr>
            <a:r>
              <a:rPr lang="en-US" sz="2300" dirty="0">
                <a:solidFill>
                  <a:srgbClr val="272F37"/>
                </a:solidFill>
                <a:latin typeface="Inter Bold"/>
              </a:rPr>
              <a:t>Mobil Crossroad - </a:t>
            </a:r>
            <a:r>
              <a:rPr lang="en-US" sz="2300" dirty="0" err="1">
                <a:solidFill>
                  <a:srgbClr val="272F37"/>
                </a:solidFill>
                <a:latin typeface="Inter Bold"/>
              </a:rPr>
              <a:t>Aksi</a:t>
            </a:r>
            <a:r>
              <a:rPr lang="en-US" sz="2300" dirty="0">
                <a:solidFill>
                  <a:srgbClr val="272F37"/>
                </a:solidFill>
                <a:latin typeface="Inter Bold"/>
              </a:rPr>
              <a:t> Mobil Crossroad</a:t>
            </a:r>
          </a:p>
        </p:txBody>
      </p:sp>
      <p:sp>
        <p:nvSpPr>
          <p:cNvPr id="5" name="Freeform 5"/>
          <p:cNvSpPr/>
          <p:nvPr/>
        </p:nvSpPr>
        <p:spPr>
          <a:xfrm>
            <a:off x="2017262" y="4210468"/>
            <a:ext cx="5682495" cy="1737992"/>
          </a:xfrm>
          <a:custGeom>
            <a:avLst/>
            <a:gdLst/>
            <a:ahLst/>
            <a:cxnLst/>
            <a:rect l="l" t="t" r="r" b="b"/>
            <a:pathLst>
              <a:path w="5682495" h="1737992">
                <a:moveTo>
                  <a:pt x="0" y="0"/>
                </a:moveTo>
                <a:lnTo>
                  <a:pt x="5682494" y="0"/>
                </a:lnTo>
                <a:lnTo>
                  <a:pt x="5682494" y="1737991"/>
                </a:lnTo>
                <a:lnTo>
                  <a:pt x="0" y="1737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586" t="-199937" r="-155119" b="-25126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11126" y="4210468"/>
            <a:ext cx="7662963" cy="1737992"/>
          </a:xfrm>
          <a:custGeom>
            <a:avLst/>
            <a:gdLst/>
            <a:ahLst/>
            <a:cxnLst/>
            <a:rect l="l" t="t" r="r" b="b"/>
            <a:pathLst>
              <a:path w="7662963" h="1737992">
                <a:moveTo>
                  <a:pt x="0" y="0"/>
                </a:moveTo>
                <a:lnTo>
                  <a:pt x="7662963" y="0"/>
                </a:lnTo>
                <a:lnTo>
                  <a:pt x="7662963" y="1737991"/>
                </a:lnTo>
                <a:lnTo>
                  <a:pt x="0" y="17379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156" t="-155183" r="-48457" b="-18035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88061" y="3593502"/>
            <a:ext cx="8153201" cy="35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2"/>
              </a:lnSpc>
            </a:pPr>
            <a:r>
              <a:rPr lang="en-US" sz="2300">
                <a:solidFill>
                  <a:srgbClr val="272F37"/>
                </a:solidFill>
                <a:latin typeface="Inter Bold"/>
              </a:rPr>
              <a:t>Mobil Crossroad - Tampilkan Informasi Mobil Crossroad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78476" y="1783467"/>
            <a:ext cx="7464132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>
                <a:solidFill>
                  <a:srgbClr val="96733E"/>
                </a:solidFill>
                <a:latin typeface="Inter Bold"/>
              </a:rPr>
              <a:t>TAMPILAN OUTPUT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79193" y="725951"/>
            <a:ext cx="5849541" cy="605499"/>
            <a:chOff x="0" y="0"/>
            <a:chExt cx="7799388" cy="8073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7332" cy="807332"/>
            </a:xfrm>
            <a:custGeom>
              <a:avLst/>
              <a:gdLst/>
              <a:ahLst/>
              <a:cxnLst/>
              <a:rect l="l" t="t" r="r" b="b"/>
              <a:pathLst>
                <a:path w="807332" h="807332">
                  <a:moveTo>
                    <a:pt x="0" y="0"/>
                  </a:moveTo>
                  <a:lnTo>
                    <a:pt x="807332" y="0"/>
                  </a:lnTo>
                  <a:lnTo>
                    <a:pt x="807332" y="807332"/>
                  </a:lnTo>
                  <a:lnTo>
                    <a:pt x="0" y="807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994616" y="69697"/>
              <a:ext cx="6804772" cy="648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69"/>
                </a:lnSpc>
              </a:pPr>
              <a:r>
                <a:rPr lang="en-US" sz="1478" spc="146">
                  <a:solidFill>
                    <a:srgbClr val="96733E"/>
                  </a:solidFill>
                  <a:latin typeface="League Spartan"/>
                </a:rPr>
                <a:t>UNIVERSITAS TEKNOLOGI</a:t>
              </a:r>
            </a:p>
            <a:p>
              <a:pPr>
                <a:lnSpc>
                  <a:spcPts val="2069"/>
                </a:lnSpc>
                <a:spcBef>
                  <a:spcPct val="0"/>
                </a:spcBef>
              </a:pPr>
              <a:r>
                <a:rPr lang="en-US" sz="1478" spc="146">
                  <a:solidFill>
                    <a:srgbClr val="96733E"/>
                  </a:solidFill>
                  <a:latin typeface="League Spartan"/>
                </a:rPr>
                <a:t>YOGYAKARTA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2859" y="6373749"/>
            <a:ext cx="5677160" cy="4114800"/>
          </a:xfrm>
          <a:custGeom>
            <a:avLst/>
            <a:gdLst/>
            <a:ahLst/>
            <a:cxnLst/>
            <a:rect l="l" t="t" r="r" b="b"/>
            <a:pathLst>
              <a:path w="5677160" h="4114800">
                <a:moveTo>
                  <a:pt x="0" y="0"/>
                </a:moveTo>
                <a:lnTo>
                  <a:pt x="5677160" y="0"/>
                </a:lnTo>
                <a:lnTo>
                  <a:pt x="56771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686705">
            <a:off x="14425003" y="-1386807"/>
            <a:ext cx="5668594" cy="5654422"/>
          </a:xfrm>
          <a:custGeom>
            <a:avLst/>
            <a:gdLst/>
            <a:ahLst/>
            <a:cxnLst/>
            <a:rect l="l" t="t" r="r" b="b"/>
            <a:pathLst>
              <a:path w="5668594" h="5654422">
                <a:moveTo>
                  <a:pt x="0" y="0"/>
                </a:moveTo>
                <a:lnTo>
                  <a:pt x="5668594" y="0"/>
                </a:lnTo>
                <a:lnTo>
                  <a:pt x="5668594" y="5654422"/>
                </a:lnTo>
                <a:lnTo>
                  <a:pt x="0" y="5654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05509" y="4760401"/>
            <a:ext cx="10076981" cy="101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9"/>
              </a:lnSpc>
            </a:pPr>
            <a:r>
              <a:rPr lang="en-US" sz="8306" spc="249" dirty="0">
                <a:solidFill>
                  <a:srgbClr val="96733E"/>
                </a:solidFill>
                <a:latin typeface="Arial Nova Bold"/>
              </a:rPr>
              <a:t>TERIMA KASIH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-92859" y="6373749"/>
            <a:ext cx="5677160" cy="4114800"/>
          </a:xfrm>
          <a:custGeom>
            <a:avLst/>
            <a:gdLst/>
            <a:ahLst/>
            <a:cxnLst/>
            <a:rect l="l" t="t" r="r" b="b"/>
            <a:pathLst>
              <a:path w="5677160" h="4114800">
                <a:moveTo>
                  <a:pt x="0" y="0"/>
                </a:moveTo>
                <a:lnTo>
                  <a:pt x="5677160" y="0"/>
                </a:lnTo>
                <a:lnTo>
                  <a:pt x="56771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AD5E2D-45C9-EFB9-0F4C-37F5DEFBD99A}"/>
              </a:ext>
            </a:extLst>
          </p:cNvPr>
          <p:cNvGrpSpPr/>
          <p:nvPr/>
        </p:nvGrpSpPr>
        <p:grpSpPr>
          <a:xfrm>
            <a:off x="6940025" y="5209346"/>
            <a:ext cx="4407951" cy="782392"/>
            <a:chOff x="6940025" y="5209346"/>
            <a:chExt cx="4407951" cy="782392"/>
          </a:xfrm>
        </p:grpSpPr>
        <p:sp>
          <p:nvSpPr>
            <p:cNvPr id="2" name="Freeform 2"/>
            <p:cNvSpPr/>
            <p:nvPr/>
          </p:nvSpPr>
          <p:spPr>
            <a:xfrm>
              <a:off x="6940025" y="5256971"/>
              <a:ext cx="734767" cy="734767"/>
            </a:xfrm>
            <a:custGeom>
              <a:avLst/>
              <a:gdLst/>
              <a:ahLst/>
              <a:cxnLst/>
              <a:rect l="l" t="t" r="r" b="b"/>
              <a:pathLst>
                <a:path w="734767" h="734767">
                  <a:moveTo>
                    <a:pt x="0" y="0"/>
                  </a:moveTo>
                  <a:lnTo>
                    <a:pt x="734767" y="0"/>
                  </a:lnTo>
                  <a:lnTo>
                    <a:pt x="734767" y="734767"/>
                  </a:lnTo>
                  <a:lnTo>
                    <a:pt x="0" y="734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7846393" y="5602241"/>
              <a:ext cx="2913747" cy="389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6"/>
                </a:lnSpc>
                <a:spcBef>
                  <a:spcPct val="0"/>
                </a:spcBef>
              </a:pPr>
              <a:r>
                <a:rPr lang="en-US" sz="2290" dirty="0">
                  <a:solidFill>
                    <a:srgbClr val="96733E"/>
                  </a:solidFill>
                  <a:latin typeface="Source Sans Pro"/>
                </a:rPr>
                <a:t>5220411219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846393" y="5209346"/>
              <a:ext cx="3501583" cy="389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6"/>
                </a:lnSpc>
                <a:spcBef>
                  <a:spcPct val="0"/>
                </a:spcBef>
              </a:pPr>
              <a:r>
                <a:rPr lang="en-US" sz="2290" dirty="0" err="1">
                  <a:solidFill>
                    <a:srgbClr val="96733E"/>
                  </a:solidFill>
                  <a:latin typeface="Source Sans Pro Bold"/>
                </a:rPr>
                <a:t>Glanes</a:t>
              </a:r>
              <a:r>
                <a:rPr lang="en-US" sz="2290" dirty="0">
                  <a:solidFill>
                    <a:srgbClr val="96733E"/>
                  </a:solidFill>
                  <a:latin typeface="Source Sans Pro Bold"/>
                </a:rPr>
                <a:t> Cindy 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B7322B-2599-0418-7FAD-EFD837B40CA5}"/>
              </a:ext>
            </a:extLst>
          </p:cNvPr>
          <p:cNvGrpSpPr/>
          <p:nvPr/>
        </p:nvGrpSpPr>
        <p:grpSpPr>
          <a:xfrm>
            <a:off x="6940025" y="6195413"/>
            <a:ext cx="4407951" cy="782392"/>
            <a:chOff x="6940025" y="6195413"/>
            <a:chExt cx="4407951" cy="782392"/>
          </a:xfrm>
        </p:grpSpPr>
        <p:sp>
          <p:nvSpPr>
            <p:cNvPr id="3" name="Freeform 3"/>
            <p:cNvSpPr/>
            <p:nvPr/>
          </p:nvSpPr>
          <p:spPr>
            <a:xfrm>
              <a:off x="6940025" y="6243038"/>
              <a:ext cx="734767" cy="734767"/>
            </a:xfrm>
            <a:custGeom>
              <a:avLst/>
              <a:gdLst/>
              <a:ahLst/>
              <a:cxnLst/>
              <a:rect l="l" t="t" r="r" b="b"/>
              <a:pathLst>
                <a:path w="734767" h="734767">
                  <a:moveTo>
                    <a:pt x="0" y="0"/>
                  </a:moveTo>
                  <a:lnTo>
                    <a:pt x="734767" y="0"/>
                  </a:lnTo>
                  <a:lnTo>
                    <a:pt x="734767" y="734767"/>
                  </a:lnTo>
                  <a:lnTo>
                    <a:pt x="0" y="734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7846393" y="6588309"/>
              <a:ext cx="2913747" cy="389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6"/>
                </a:lnSpc>
                <a:spcBef>
                  <a:spcPct val="0"/>
                </a:spcBef>
              </a:pPr>
              <a:r>
                <a:rPr lang="en-US" sz="2290">
                  <a:solidFill>
                    <a:srgbClr val="96733E"/>
                  </a:solidFill>
                  <a:latin typeface="Source Sans Pro"/>
                </a:rPr>
                <a:t>5220411197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846393" y="6195413"/>
              <a:ext cx="3501583" cy="389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6"/>
                </a:lnSpc>
                <a:spcBef>
                  <a:spcPct val="0"/>
                </a:spcBef>
              </a:pPr>
              <a:r>
                <a:rPr lang="en-US" sz="2290" dirty="0">
                  <a:solidFill>
                    <a:srgbClr val="96733E"/>
                  </a:solidFill>
                  <a:latin typeface="Source Sans Pro Bold"/>
                </a:rPr>
                <a:t>Silvia </a:t>
              </a:r>
              <a:r>
                <a:rPr lang="en-US" sz="2290" dirty="0" err="1">
                  <a:solidFill>
                    <a:srgbClr val="96733E"/>
                  </a:solidFill>
                  <a:latin typeface="Source Sans Pro Bold"/>
                </a:rPr>
                <a:t>Mairiani</a:t>
              </a:r>
              <a:r>
                <a:rPr lang="en-US" sz="2290" dirty="0">
                  <a:solidFill>
                    <a:srgbClr val="96733E"/>
                  </a:solidFill>
                  <a:latin typeface="Source Sans Pro Bold"/>
                </a:rPr>
                <a:t> R.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0FAAD8-2E07-29A8-D72E-4895F51A106A}"/>
              </a:ext>
            </a:extLst>
          </p:cNvPr>
          <p:cNvGrpSpPr/>
          <p:nvPr/>
        </p:nvGrpSpPr>
        <p:grpSpPr>
          <a:xfrm>
            <a:off x="6940025" y="7206992"/>
            <a:ext cx="4407951" cy="782392"/>
            <a:chOff x="6940025" y="7206992"/>
            <a:chExt cx="4407951" cy="782392"/>
          </a:xfrm>
        </p:grpSpPr>
        <p:sp>
          <p:nvSpPr>
            <p:cNvPr id="5" name="Freeform 5"/>
            <p:cNvSpPr/>
            <p:nvPr/>
          </p:nvSpPr>
          <p:spPr>
            <a:xfrm>
              <a:off x="6940025" y="7254617"/>
              <a:ext cx="734767" cy="734767"/>
            </a:xfrm>
            <a:custGeom>
              <a:avLst/>
              <a:gdLst/>
              <a:ahLst/>
              <a:cxnLst/>
              <a:rect l="l" t="t" r="r" b="b"/>
              <a:pathLst>
                <a:path w="734767" h="734767">
                  <a:moveTo>
                    <a:pt x="0" y="0"/>
                  </a:moveTo>
                  <a:lnTo>
                    <a:pt x="734767" y="0"/>
                  </a:lnTo>
                  <a:lnTo>
                    <a:pt x="734767" y="734767"/>
                  </a:lnTo>
                  <a:lnTo>
                    <a:pt x="0" y="734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7846393" y="7599888"/>
              <a:ext cx="2913747" cy="389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6"/>
                </a:lnSpc>
                <a:spcBef>
                  <a:spcPct val="0"/>
                </a:spcBef>
              </a:pPr>
              <a:r>
                <a:rPr lang="en-US" sz="2290" dirty="0">
                  <a:solidFill>
                    <a:srgbClr val="96733E"/>
                  </a:solidFill>
                  <a:latin typeface="Source Sans Pro"/>
                </a:rPr>
                <a:t>5220411175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846393" y="7206992"/>
              <a:ext cx="3501583" cy="389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6"/>
                </a:lnSpc>
                <a:spcBef>
                  <a:spcPct val="0"/>
                </a:spcBef>
              </a:pPr>
              <a:r>
                <a:rPr lang="en-US" sz="2290" dirty="0" err="1">
                  <a:solidFill>
                    <a:srgbClr val="96733E"/>
                  </a:solidFill>
                  <a:latin typeface="Source Sans Pro Bold"/>
                </a:rPr>
                <a:t>Syaafi’atul</a:t>
              </a:r>
              <a:r>
                <a:rPr lang="en-US" sz="2290" dirty="0">
                  <a:solidFill>
                    <a:srgbClr val="96733E"/>
                  </a:solidFill>
                  <a:latin typeface="Source Sans Pro Bold"/>
                </a:rPr>
                <a:t> </a:t>
              </a:r>
              <a:r>
                <a:rPr lang="en-US" sz="2290" dirty="0" err="1">
                  <a:solidFill>
                    <a:srgbClr val="96733E"/>
                  </a:solidFill>
                  <a:latin typeface="Source Sans Pro Bold"/>
                </a:rPr>
                <a:t>Faatihah</a:t>
              </a:r>
              <a:endParaRPr lang="en-US" sz="2290" dirty="0">
                <a:solidFill>
                  <a:srgbClr val="96733E"/>
                </a:solidFill>
                <a:latin typeface="Source Sans Pro Bold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 rot="3686705">
            <a:off x="14425003" y="-1386807"/>
            <a:ext cx="5668594" cy="5654422"/>
          </a:xfrm>
          <a:custGeom>
            <a:avLst/>
            <a:gdLst/>
            <a:ahLst/>
            <a:cxnLst/>
            <a:rect l="l" t="t" r="r" b="b"/>
            <a:pathLst>
              <a:path w="5668594" h="5654422">
                <a:moveTo>
                  <a:pt x="0" y="0"/>
                </a:moveTo>
                <a:lnTo>
                  <a:pt x="5668594" y="0"/>
                </a:lnTo>
                <a:lnTo>
                  <a:pt x="5668594" y="5654422"/>
                </a:lnTo>
                <a:lnTo>
                  <a:pt x="0" y="5654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172979" y="2597890"/>
            <a:ext cx="10260573" cy="1607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153"/>
              </a:lnSpc>
              <a:spcBef>
                <a:spcPct val="0"/>
              </a:spcBef>
            </a:pPr>
            <a:r>
              <a:rPr lang="en-US" sz="11358" spc="965" dirty="0">
                <a:solidFill>
                  <a:srgbClr val="96733E"/>
                </a:solidFill>
                <a:latin typeface="Cre Happiness"/>
              </a:rPr>
              <a:t>KELOMPOK 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37852" y="4183053"/>
            <a:ext cx="6612295" cy="535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5"/>
              </a:lnSpc>
            </a:pPr>
            <a:r>
              <a:rPr lang="en-US" sz="4506" spc="135" dirty="0">
                <a:solidFill>
                  <a:srgbClr val="96733E"/>
                </a:solidFill>
                <a:latin typeface="Arial Nova Bold"/>
              </a:rPr>
              <a:t>ANGGOTA :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79193" y="725951"/>
            <a:ext cx="5849541" cy="605499"/>
            <a:chOff x="0" y="0"/>
            <a:chExt cx="7799388" cy="8073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07332" cy="807332"/>
            </a:xfrm>
            <a:custGeom>
              <a:avLst/>
              <a:gdLst/>
              <a:ahLst/>
              <a:cxnLst/>
              <a:rect l="l" t="t" r="r" b="b"/>
              <a:pathLst>
                <a:path w="807332" h="807332">
                  <a:moveTo>
                    <a:pt x="0" y="0"/>
                  </a:moveTo>
                  <a:lnTo>
                    <a:pt x="807332" y="0"/>
                  </a:lnTo>
                  <a:lnTo>
                    <a:pt x="807332" y="807332"/>
                  </a:lnTo>
                  <a:lnTo>
                    <a:pt x="0" y="807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994616" y="69697"/>
              <a:ext cx="6804772" cy="648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69"/>
                </a:lnSpc>
              </a:pPr>
              <a:r>
                <a:rPr lang="en-US" sz="1478" spc="146">
                  <a:solidFill>
                    <a:srgbClr val="96733E"/>
                  </a:solidFill>
                  <a:latin typeface="League Spartan"/>
                </a:rPr>
                <a:t>UNIVERSITAS TEKNOLOGI</a:t>
              </a:r>
            </a:p>
            <a:p>
              <a:pPr>
                <a:lnSpc>
                  <a:spcPts val="2069"/>
                </a:lnSpc>
                <a:spcBef>
                  <a:spcPct val="0"/>
                </a:spcBef>
              </a:pPr>
              <a:r>
                <a:rPr lang="en-US" sz="1478" spc="146">
                  <a:solidFill>
                    <a:srgbClr val="96733E"/>
                  </a:solidFill>
                  <a:latin typeface="League Spartan"/>
                </a:rPr>
                <a:t>YOGYAKARTA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651642" cy="4308422"/>
            <a:chOff x="0" y="0"/>
            <a:chExt cx="961749" cy="11347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749" cy="1134728"/>
            </a:xfrm>
            <a:custGeom>
              <a:avLst/>
              <a:gdLst/>
              <a:ahLst/>
              <a:cxnLst/>
              <a:rect l="l" t="t" r="r" b="b"/>
              <a:pathLst>
                <a:path w="961749" h="1134728">
                  <a:moveTo>
                    <a:pt x="0" y="0"/>
                  </a:moveTo>
                  <a:lnTo>
                    <a:pt x="961749" y="0"/>
                  </a:lnTo>
                  <a:lnTo>
                    <a:pt x="961749" y="1134728"/>
                  </a:lnTo>
                  <a:lnTo>
                    <a:pt x="0" y="1134728"/>
                  </a:lnTo>
                  <a:close/>
                </a:path>
              </a:pathLst>
            </a:custGeom>
            <a:solidFill>
              <a:srgbClr val="D8B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61749" cy="1182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383591-E7F1-7AAD-E16D-1F48088A307F}"/>
              </a:ext>
            </a:extLst>
          </p:cNvPr>
          <p:cNvGrpSpPr/>
          <p:nvPr/>
        </p:nvGrpSpPr>
        <p:grpSpPr>
          <a:xfrm>
            <a:off x="4488720" y="2441968"/>
            <a:ext cx="1935465" cy="280681"/>
            <a:chOff x="4488720" y="2441968"/>
            <a:chExt cx="1935465" cy="280681"/>
          </a:xfrm>
        </p:grpSpPr>
        <p:sp>
          <p:nvSpPr>
            <p:cNvPr id="6" name="Freeform 6"/>
            <p:cNvSpPr/>
            <p:nvPr/>
          </p:nvSpPr>
          <p:spPr>
            <a:xfrm>
              <a:off x="4488720" y="2468532"/>
              <a:ext cx="256037" cy="254117"/>
            </a:xfrm>
            <a:custGeom>
              <a:avLst/>
              <a:gdLst/>
              <a:ahLst/>
              <a:cxnLst/>
              <a:rect l="l" t="t" r="r" b="b"/>
              <a:pathLst>
                <a:path w="341382" h="338822">
                  <a:moveTo>
                    <a:pt x="0" y="0"/>
                  </a:moveTo>
                  <a:lnTo>
                    <a:pt x="341382" y="0"/>
                  </a:lnTo>
                  <a:lnTo>
                    <a:pt x="341382" y="338822"/>
                  </a:lnTo>
                  <a:lnTo>
                    <a:pt x="0" y="338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4827529" y="2441968"/>
              <a:ext cx="1596656" cy="280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4"/>
                </a:lnSpc>
              </a:pPr>
              <a:r>
                <a:rPr lang="en-US" sz="1703" dirty="0">
                  <a:solidFill>
                    <a:srgbClr val="000000"/>
                  </a:solidFill>
                  <a:latin typeface="Intro Rust"/>
                </a:rPr>
                <a:t>Class Utama 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21848" y="2811105"/>
            <a:ext cx="3449102" cy="311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98"/>
              </a:lnSpc>
            </a:pPr>
            <a:r>
              <a:rPr lang="en-US" sz="1855" dirty="0">
                <a:solidFill>
                  <a:srgbClr val="000000"/>
                </a:solidFill>
                <a:latin typeface="Open Sans"/>
              </a:rPr>
              <a:t>Bernama class </a:t>
            </a:r>
            <a:r>
              <a:rPr lang="en-US" sz="1855" dirty="0" err="1">
                <a:solidFill>
                  <a:srgbClr val="000000"/>
                </a:solidFill>
                <a:latin typeface="Open Sans"/>
              </a:rPr>
              <a:t>Kendaraan</a:t>
            </a:r>
            <a:endParaRPr lang="en-US" sz="1855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827528" y="3122601"/>
            <a:ext cx="2058584" cy="205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3"/>
              </a:lnSpc>
            </a:pPr>
            <a:r>
              <a:rPr lang="en-US" sz="1852" dirty="0" err="1">
                <a:solidFill>
                  <a:srgbClr val="000000"/>
                </a:solidFill>
                <a:latin typeface="Open Sans Bold"/>
              </a:rPr>
              <a:t>Atribut</a:t>
            </a:r>
            <a:endParaRPr lang="en-US" sz="1852" dirty="0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1753"/>
              </a:lnSpc>
            </a:pPr>
            <a:r>
              <a:rPr lang="en-US" sz="1252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252" dirty="0" err="1">
                <a:solidFill>
                  <a:srgbClr val="000000"/>
                </a:solidFill>
                <a:latin typeface="Open Sans"/>
              </a:rPr>
              <a:t>TahunKeluaran</a:t>
            </a:r>
            <a:r>
              <a:rPr lang="en-US" sz="1252" dirty="0">
                <a:solidFill>
                  <a:srgbClr val="000000"/>
                </a:solidFill>
                <a:latin typeface="Open Sans"/>
              </a:rPr>
              <a:t> : int</a:t>
            </a:r>
          </a:p>
          <a:p>
            <a:pPr>
              <a:lnSpc>
                <a:spcPts val="1753"/>
              </a:lnSpc>
            </a:pPr>
            <a:r>
              <a:rPr lang="en-US" sz="1252" dirty="0">
                <a:solidFill>
                  <a:srgbClr val="000000"/>
                </a:solidFill>
                <a:latin typeface="Open Sans"/>
              </a:rPr>
              <a:t>+ Nama : str</a:t>
            </a:r>
          </a:p>
          <a:p>
            <a:pPr>
              <a:lnSpc>
                <a:spcPts val="1753"/>
              </a:lnSpc>
            </a:pPr>
            <a:r>
              <a:rPr lang="en-US" sz="1252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252" dirty="0" err="1">
                <a:solidFill>
                  <a:srgbClr val="000000"/>
                </a:solidFill>
                <a:latin typeface="Open Sans"/>
              </a:rPr>
              <a:t>Warna</a:t>
            </a:r>
            <a:r>
              <a:rPr lang="en-US" sz="1252" dirty="0">
                <a:solidFill>
                  <a:srgbClr val="000000"/>
                </a:solidFill>
                <a:latin typeface="Open Sans"/>
              </a:rPr>
              <a:t> : str</a:t>
            </a:r>
          </a:p>
          <a:p>
            <a:pPr>
              <a:lnSpc>
                <a:spcPts val="1753"/>
              </a:lnSpc>
            </a:pPr>
            <a:r>
              <a:rPr lang="en-US" sz="1252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252" dirty="0" err="1">
                <a:solidFill>
                  <a:srgbClr val="000000"/>
                </a:solidFill>
                <a:latin typeface="Open Sans"/>
              </a:rPr>
              <a:t>Kecapatan</a:t>
            </a:r>
            <a:r>
              <a:rPr lang="en-US" sz="1252" dirty="0">
                <a:solidFill>
                  <a:srgbClr val="000000"/>
                </a:solidFill>
                <a:latin typeface="Open Sans"/>
              </a:rPr>
              <a:t> : int</a:t>
            </a:r>
          </a:p>
          <a:p>
            <a:pPr>
              <a:lnSpc>
                <a:spcPts val="1753"/>
              </a:lnSpc>
            </a:pPr>
            <a:r>
              <a:rPr lang="en-US" sz="1252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252" dirty="0" err="1">
                <a:solidFill>
                  <a:srgbClr val="000000"/>
                </a:solidFill>
                <a:latin typeface="Open Sans"/>
              </a:rPr>
              <a:t>BahanBakar</a:t>
            </a:r>
            <a:r>
              <a:rPr lang="en-US" sz="1252" dirty="0">
                <a:solidFill>
                  <a:srgbClr val="000000"/>
                </a:solidFill>
                <a:latin typeface="Open Sans"/>
              </a:rPr>
              <a:t> : str</a:t>
            </a:r>
          </a:p>
          <a:p>
            <a:pPr>
              <a:lnSpc>
                <a:spcPts val="1753"/>
              </a:lnSpc>
            </a:pPr>
            <a:r>
              <a:rPr lang="en-US" sz="1252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252" dirty="0" err="1">
                <a:solidFill>
                  <a:srgbClr val="000000"/>
                </a:solidFill>
                <a:latin typeface="Open Sans"/>
              </a:rPr>
              <a:t>JumlahRoda</a:t>
            </a:r>
            <a:r>
              <a:rPr lang="en-US" sz="1252" dirty="0">
                <a:solidFill>
                  <a:srgbClr val="000000"/>
                </a:solidFill>
                <a:latin typeface="Open Sans"/>
              </a:rPr>
              <a:t> : int</a:t>
            </a:r>
          </a:p>
          <a:p>
            <a:pPr>
              <a:lnSpc>
                <a:spcPts val="1753"/>
              </a:lnSpc>
            </a:pPr>
            <a:r>
              <a:rPr lang="en-US" sz="1252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252" dirty="0" err="1">
                <a:solidFill>
                  <a:srgbClr val="000000"/>
                </a:solidFill>
                <a:latin typeface="Open Sans"/>
              </a:rPr>
              <a:t>KapasitasPenumpang</a:t>
            </a:r>
            <a:r>
              <a:rPr lang="en-US" sz="1252" dirty="0">
                <a:solidFill>
                  <a:srgbClr val="000000"/>
                </a:solidFill>
                <a:latin typeface="Open Sans"/>
              </a:rPr>
              <a:t> : int</a:t>
            </a:r>
          </a:p>
          <a:p>
            <a:pPr>
              <a:lnSpc>
                <a:spcPts val="1753"/>
              </a:lnSpc>
            </a:pPr>
            <a:endParaRPr lang="en-US" sz="1252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827528" y="5110431"/>
            <a:ext cx="1714719" cy="548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93"/>
              </a:lnSpc>
            </a:pPr>
            <a:r>
              <a:rPr lang="en-US" sz="1852" dirty="0">
                <a:solidFill>
                  <a:srgbClr val="000000"/>
                </a:solidFill>
                <a:latin typeface="Open Sans Bold"/>
              </a:rPr>
              <a:t>Method</a:t>
            </a:r>
          </a:p>
          <a:p>
            <a:pPr>
              <a:lnSpc>
                <a:spcPts val="1757"/>
              </a:lnSpc>
            </a:pPr>
            <a:r>
              <a:rPr lang="en-US" sz="1255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255" dirty="0" err="1">
                <a:solidFill>
                  <a:srgbClr val="000000"/>
                </a:solidFill>
                <a:latin typeface="Open Sans"/>
              </a:rPr>
              <a:t>Informasi</a:t>
            </a:r>
            <a:r>
              <a:rPr lang="en-US" sz="1255" dirty="0">
                <a:solidFill>
                  <a:srgbClr val="000000"/>
                </a:solidFill>
                <a:latin typeface="Open Sans"/>
              </a:rPr>
              <a:t> () : void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00D6923-70F9-E2D9-376F-B1F342E5B41A}"/>
              </a:ext>
            </a:extLst>
          </p:cNvPr>
          <p:cNvGrpSpPr/>
          <p:nvPr/>
        </p:nvGrpSpPr>
        <p:grpSpPr>
          <a:xfrm>
            <a:off x="747154" y="6524276"/>
            <a:ext cx="2431247" cy="299799"/>
            <a:chOff x="747154" y="6524276"/>
            <a:chExt cx="2431247" cy="299799"/>
          </a:xfrm>
        </p:grpSpPr>
        <p:sp>
          <p:nvSpPr>
            <p:cNvPr id="12" name="Freeform 12"/>
            <p:cNvSpPr/>
            <p:nvPr/>
          </p:nvSpPr>
          <p:spPr>
            <a:xfrm>
              <a:off x="747154" y="6552851"/>
              <a:ext cx="267863" cy="265854"/>
            </a:xfrm>
            <a:custGeom>
              <a:avLst/>
              <a:gdLst/>
              <a:ahLst/>
              <a:cxnLst/>
              <a:rect l="l" t="t" r="r" b="b"/>
              <a:pathLst>
                <a:path w="357151" h="354472">
                  <a:moveTo>
                    <a:pt x="0" y="0"/>
                  </a:moveTo>
                  <a:lnTo>
                    <a:pt x="357151" y="0"/>
                  </a:lnTo>
                  <a:lnTo>
                    <a:pt x="357151" y="354472"/>
                  </a:lnTo>
                  <a:lnTo>
                    <a:pt x="0" y="35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098923" y="6524276"/>
              <a:ext cx="2079478" cy="299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4"/>
                </a:lnSpc>
              </a:pPr>
              <a:r>
                <a:rPr lang="en-US" sz="1781" dirty="0">
                  <a:solidFill>
                    <a:srgbClr val="000000"/>
                  </a:solidFill>
                  <a:latin typeface="Intro Rust"/>
                </a:rPr>
                <a:t>Class TURUNAN 1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01612" y="6911927"/>
            <a:ext cx="2486664" cy="3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sz="1941" dirty="0">
                <a:solidFill>
                  <a:srgbClr val="000000"/>
                </a:solidFill>
                <a:latin typeface="Open Sans"/>
              </a:rPr>
              <a:t>Bernama class </a:t>
            </a:r>
            <a:r>
              <a:rPr lang="en-US" sz="1941" dirty="0" err="1">
                <a:solidFill>
                  <a:srgbClr val="000000"/>
                </a:solidFill>
                <a:latin typeface="Open Sans"/>
              </a:rPr>
              <a:t>Kereta</a:t>
            </a:r>
            <a:endParaRPr lang="en-US" sz="1941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01612" y="7271692"/>
            <a:ext cx="1996584" cy="1253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3"/>
              </a:lnSpc>
            </a:pPr>
            <a:r>
              <a:rPr lang="en-US" sz="1937" dirty="0" err="1">
                <a:solidFill>
                  <a:srgbClr val="000000"/>
                </a:solidFill>
                <a:latin typeface="Open Sans Bold"/>
              </a:rPr>
              <a:t>Atribut</a:t>
            </a:r>
            <a:endParaRPr lang="en-US" sz="1937" dirty="0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1834"/>
              </a:lnSpc>
            </a:pPr>
            <a:r>
              <a:rPr lang="en-US" sz="131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310" dirty="0" err="1">
                <a:solidFill>
                  <a:srgbClr val="000000"/>
                </a:solidFill>
                <a:latin typeface="Open Sans"/>
              </a:rPr>
              <a:t>Gerbong</a:t>
            </a:r>
            <a:r>
              <a:rPr lang="en-US" sz="1310" dirty="0">
                <a:solidFill>
                  <a:srgbClr val="000000"/>
                </a:solidFill>
                <a:latin typeface="Open Sans"/>
              </a:rPr>
              <a:t> : str</a:t>
            </a:r>
          </a:p>
          <a:p>
            <a:pPr>
              <a:lnSpc>
                <a:spcPts val="1834"/>
              </a:lnSpc>
            </a:pPr>
            <a:r>
              <a:rPr lang="en-US" sz="131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310" dirty="0" err="1">
                <a:solidFill>
                  <a:srgbClr val="000000"/>
                </a:solidFill>
                <a:latin typeface="Open Sans"/>
              </a:rPr>
              <a:t>JumlahKursi</a:t>
            </a:r>
            <a:r>
              <a:rPr lang="en-US" sz="1310" dirty="0">
                <a:solidFill>
                  <a:srgbClr val="000000"/>
                </a:solidFill>
                <a:latin typeface="Open Sans"/>
              </a:rPr>
              <a:t> : int</a:t>
            </a:r>
          </a:p>
          <a:p>
            <a:pPr>
              <a:lnSpc>
                <a:spcPts val="1834"/>
              </a:lnSpc>
            </a:pPr>
            <a:r>
              <a:rPr lang="en-US" sz="131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310" dirty="0" err="1">
                <a:solidFill>
                  <a:srgbClr val="000000"/>
                </a:solidFill>
                <a:latin typeface="Open Sans"/>
              </a:rPr>
              <a:t>JenisLayananKereta</a:t>
            </a:r>
            <a:r>
              <a:rPr lang="en-US" sz="1310" dirty="0">
                <a:solidFill>
                  <a:srgbClr val="000000"/>
                </a:solidFill>
                <a:latin typeface="Open Sans"/>
              </a:rPr>
              <a:t> : str</a:t>
            </a:r>
          </a:p>
          <a:p>
            <a:pPr>
              <a:lnSpc>
                <a:spcPts val="1834"/>
              </a:lnSpc>
            </a:pPr>
            <a:r>
              <a:rPr lang="en-US" sz="1310" dirty="0">
                <a:solidFill>
                  <a:srgbClr val="000000"/>
                </a:solidFill>
                <a:latin typeface="Open Sans"/>
              </a:rPr>
              <a:t>+ Rute : list[str]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8923" y="8611075"/>
            <a:ext cx="2319814" cy="102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3"/>
              </a:lnSpc>
            </a:pPr>
            <a:r>
              <a:rPr lang="en-US" sz="1937" dirty="0">
                <a:solidFill>
                  <a:srgbClr val="000000"/>
                </a:solidFill>
                <a:latin typeface="Open Sans Bold"/>
              </a:rPr>
              <a:t>Method</a:t>
            </a:r>
          </a:p>
          <a:p>
            <a:pPr>
              <a:lnSpc>
                <a:spcPts val="1838"/>
              </a:lnSpc>
            </a:pPr>
            <a:r>
              <a:rPr lang="en-US" sz="1313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313" dirty="0" err="1">
                <a:solidFill>
                  <a:srgbClr val="000000"/>
                </a:solidFill>
                <a:latin typeface="Open Sans"/>
              </a:rPr>
              <a:t>tambahRute</a:t>
            </a:r>
            <a:r>
              <a:rPr lang="en-US" sz="1313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en-US" sz="1313" dirty="0" err="1">
                <a:solidFill>
                  <a:srgbClr val="000000"/>
                </a:solidFill>
                <a:latin typeface="Open Sans"/>
              </a:rPr>
              <a:t>rute</a:t>
            </a:r>
            <a:r>
              <a:rPr lang="en-US" sz="1313" dirty="0">
                <a:solidFill>
                  <a:srgbClr val="000000"/>
                </a:solidFill>
                <a:latin typeface="Open Sans"/>
              </a:rPr>
              <a:t> : str) : void</a:t>
            </a:r>
          </a:p>
          <a:p>
            <a:pPr>
              <a:lnSpc>
                <a:spcPts val="1838"/>
              </a:lnSpc>
            </a:pPr>
            <a:r>
              <a:rPr lang="en-US" sz="1313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313" dirty="0" err="1">
                <a:solidFill>
                  <a:srgbClr val="000000"/>
                </a:solidFill>
                <a:latin typeface="Open Sans"/>
              </a:rPr>
              <a:t>kurangiRute</a:t>
            </a:r>
            <a:r>
              <a:rPr lang="en-US" sz="1313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en-US" sz="1313" dirty="0" err="1">
                <a:solidFill>
                  <a:srgbClr val="000000"/>
                </a:solidFill>
                <a:latin typeface="Open Sans"/>
              </a:rPr>
              <a:t>rute</a:t>
            </a:r>
            <a:r>
              <a:rPr lang="en-US" sz="1313" dirty="0">
                <a:solidFill>
                  <a:srgbClr val="000000"/>
                </a:solidFill>
                <a:latin typeface="Open Sans"/>
              </a:rPr>
              <a:t> : str) : void</a:t>
            </a:r>
          </a:p>
          <a:p>
            <a:pPr>
              <a:lnSpc>
                <a:spcPts val="1838"/>
              </a:lnSpc>
            </a:pPr>
            <a:r>
              <a:rPr lang="en-US" sz="1313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313" dirty="0" err="1">
                <a:solidFill>
                  <a:srgbClr val="000000"/>
                </a:solidFill>
                <a:latin typeface="Open Sans"/>
              </a:rPr>
              <a:t>informasi</a:t>
            </a:r>
            <a:r>
              <a:rPr lang="en-US" sz="1313" dirty="0">
                <a:solidFill>
                  <a:srgbClr val="000000"/>
                </a:solidFill>
                <a:latin typeface="Open Sans"/>
              </a:rPr>
              <a:t> () : void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BE6072A-BF93-F0AA-EAB6-C182C1793E40}"/>
              </a:ext>
            </a:extLst>
          </p:cNvPr>
          <p:cNvGrpSpPr/>
          <p:nvPr/>
        </p:nvGrpSpPr>
        <p:grpSpPr>
          <a:xfrm>
            <a:off x="4405919" y="6552851"/>
            <a:ext cx="2647520" cy="299639"/>
            <a:chOff x="4405919" y="6552851"/>
            <a:chExt cx="2647520" cy="299639"/>
          </a:xfrm>
        </p:grpSpPr>
        <p:sp>
          <p:nvSpPr>
            <p:cNvPr id="18" name="Freeform 18"/>
            <p:cNvSpPr/>
            <p:nvPr/>
          </p:nvSpPr>
          <p:spPr>
            <a:xfrm>
              <a:off x="4405919" y="6570424"/>
              <a:ext cx="267705" cy="265697"/>
            </a:xfrm>
            <a:custGeom>
              <a:avLst/>
              <a:gdLst/>
              <a:ahLst/>
              <a:cxnLst/>
              <a:rect l="l" t="t" r="r" b="b"/>
              <a:pathLst>
                <a:path w="356940" h="354263">
                  <a:moveTo>
                    <a:pt x="0" y="0"/>
                  </a:moveTo>
                  <a:lnTo>
                    <a:pt x="356940" y="0"/>
                  </a:lnTo>
                  <a:lnTo>
                    <a:pt x="356940" y="354263"/>
                  </a:lnTo>
                  <a:lnTo>
                    <a:pt x="0" y="35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4673624" y="6552851"/>
              <a:ext cx="2379815" cy="2996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92"/>
                </a:lnSpc>
              </a:pPr>
              <a:r>
                <a:rPr lang="en-US" sz="1780" dirty="0">
                  <a:solidFill>
                    <a:srgbClr val="000000"/>
                  </a:solidFill>
                  <a:latin typeface="Intro Rust"/>
                </a:rPr>
                <a:t>Class TURUNAN 2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812862" y="6929267"/>
            <a:ext cx="2379815" cy="328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6"/>
              </a:lnSpc>
            </a:pPr>
            <a:r>
              <a:rPr lang="en-US" sz="1940" dirty="0">
                <a:solidFill>
                  <a:srgbClr val="000000"/>
                </a:solidFill>
                <a:latin typeface="Open Sans"/>
              </a:rPr>
              <a:t>Bernama class Mobil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12862" y="7346292"/>
            <a:ext cx="1430329" cy="79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1"/>
              </a:lnSpc>
            </a:pPr>
            <a:r>
              <a:rPr lang="en-US" sz="1936" dirty="0" err="1">
                <a:solidFill>
                  <a:srgbClr val="000000"/>
                </a:solidFill>
                <a:latin typeface="Open Sans Bold"/>
              </a:rPr>
              <a:t>Atribut</a:t>
            </a:r>
            <a:endParaRPr lang="en-US" sz="1936" dirty="0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1833"/>
              </a:lnSpc>
            </a:pPr>
            <a:r>
              <a:rPr lang="en-US" sz="1309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309" dirty="0" err="1">
                <a:solidFill>
                  <a:srgbClr val="000000"/>
                </a:solidFill>
                <a:latin typeface="Open Sans"/>
              </a:rPr>
              <a:t>JenisMobil</a:t>
            </a:r>
            <a:r>
              <a:rPr lang="en-US" sz="1309" dirty="0">
                <a:solidFill>
                  <a:srgbClr val="000000"/>
                </a:solidFill>
                <a:latin typeface="Open Sans"/>
              </a:rPr>
              <a:t> : str</a:t>
            </a:r>
          </a:p>
          <a:p>
            <a:pPr>
              <a:lnSpc>
                <a:spcPts val="1833"/>
              </a:lnSpc>
            </a:pPr>
            <a:r>
              <a:rPr lang="en-US" sz="1309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309" dirty="0" err="1">
                <a:solidFill>
                  <a:srgbClr val="000000"/>
                </a:solidFill>
                <a:latin typeface="Open Sans"/>
              </a:rPr>
              <a:t>MesinAktif</a:t>
            </a:r>
            <a:r>
              <a:rPr lang="en-US" sz="1309" dirty="0">
                <a:solidFill>
                  <a:srgbClr val="000000"/>
                </a:solidFill>
                <a:latin typeface="Open Sans"/>
              </a:rPr>
              <a:t> : bool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812862" y="8227487"/>
            <a:ext cx="1729386" cy="102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1"/>
              </a:lnSpc>
            </a:pPr>
            <a:r>
              <a:rPr lang="en-US" sz="1936" dirty="0">
                <a:solidFill>
                  <a:srgbClr val="000000"/>
                </a:solidFill>
                <a:latin typeface="Open Sans Bold"/>
              </a:rPr>
              <a:t>Method</a:t>
            </a:r>
          </a:p>
          <a:p>
            <a:pPr>
              <a:lnSpc>
                <a:spcPts val="1837"/>
              </a:lnSpc>
            </a:pPr>
            <a:r>
              <a:rPr lang="en-US" sz="1312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312" dirty="0" err="1">
                <a:solidFill>
                  <a:srgbClr val="000000"/>
                </a:solidFill>
                <a:latin typeface="Open Sans"/>
              </a:rPr>
              <a:t>startEngine</a:t>
            </a:r>
            <a:r>
              <a:rPr lang="en-US" sz="1312" dirty="0">
                <a:solidFill>
                  <a:srgbClr val="000000"/>
                </a:solidFill>
                <a:latin typeface="Open Sans"/>
              </a:rPr>
              <a:t>()</a:t>
            </a:r>
          </a:p>
          <a:p>
            <a:pPr>
              <a:lnSpc>
                <a:spcPts val="1837"/>
              </a:lnSpc>
            </a:pPr>
            <a:r>
              <a:rPr lang="en-US" sz="1312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312" dirty="0" err="1">
                <a:solidFill>
                  <a:srgbClr val="000000"/>
                </a:solidFill>
                <a:latin typeface="Open Sans"/>
              </a:rPr>
              <a:t>stopEngine</a:t>
            </a:r>
            <a:r>
              <a:rPr lang="en-US" sz="1312" dirty="0">
                <a:solidFill>
                  <a:srgbClr val="000000"/>
                </a:solidFill>
                <a:latin typeface="Open Sans"/>
              </a:rPr>
              <a:t>()</a:t>
            </a:r>
          </a:p>
          <a:p>
            <a:pPr>
              <a:lnSpc>
                <a:spcPts val="1837"/>
              </a:lnSpc>
            </a:pPr>
            <a:r>
              <a:rPr lang="en-US" sz="1312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312" dirty="0" err="1">
                <a:solidFill>
                  <a:srgbClr val="000000"/>
                </a:solidFill>
                <a:latin typeface="Open Sans"/>
              </a:rPr>
              <a:t>belok</a:t>
            </a:r>
            <a:r>
              <a:rPr lang="en-US" sz="1312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en-US" sz="1312" dirty="0" err="1">
                <a:solidFill>
                  <a:srgbClr val="000000"/>
                </a:solidFill>
                <a:latin typeface="Open Sans"/>
              </a:rPr>
              <a:t>arah:str</a:t>
            </a:r>
            <a:r>
              <a:rPr lang="en-US" sz="1312" dirty="0">
                <a:solidFill>
                  <a:srgbClr val="000000"/>
                </a:solidFill>
                <a:latin typeface="Open Sans"/>
              </a:rPr>
              <a:t>) : void</a:t>
            </a:r>
          </a:p>
        </p:txBody>
      </p:sp>
      <p:sp>
        <p:nvSpPr>
          <p:cNvPr id="25" name="Freeform 25"/>
          <p:cNvSpPr/>
          <p:nvPr/>
        </p:nvSpPr>
        <p:spPr>
          <a:xfrm>
            <a:off x="12663294" y="617511"/>
            <a:ext cx="1957490" cy="1706468"/>
          </a:xfrm>
          <a:custGeom>
            <a:avLst/>
            <a:gdLst/>
            <a:ahLst/>
            <a:cxnLst/>
            <a:rect l="l" t="t" r="r" b="b"/>
            <a:pathLst>
              <a:path w="1957490" h="1706468">
                <a:moveTo>
                  <a:pt x="0" y="0"/>
                </a:moveTo>
                <a:lnTo>
                  <a:pt x="1957490" y="0"/>
                </a:lnTo>
                <a:lnTo>
                  <a:pt x="1957490" y="1706468"/>
                </a:lnTo>
                <a:lnTo>
                  <a:pt x="0" y="170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776" r="-91358" b="-206604"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2790754" y="2266829"/>
            <a:ext cx="1545374" cy="69442"/>
            <a:chOff x="0" y="0"/>
            <a:chExt cx="407012" cy="1828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07012" cy="18289"/>
            </a:xfrm>
            <a:custGeom>
              <a:avLst/>
              <a:gdLst/>
              <a:ahLst/>
              <a:cxnLst/>
              <a:rect l="l" t="t" r="r" b="b"/>
              <a:pathLst>
                <a:path w="407012" h="18289">
                  <a:moveTo>
                    <a:pt x="0" y="0"/>
                  </a:moveTo>
                  <a:lnTo>
                    <a:pt x="407012" y="0"/>
                  </a:lnTo>
                  <a:lnTo>
                    <a:pt x="407012" y="18289"/>
                  </a:lnTo>
                  <a:lnTo>
                    <a:pt x="0" y="182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407012" cy="65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6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450843" y="588936"/>
            <a:ext cx="5573513" cy="156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0"/>
              </a:lnSpc>
            </a:pPr>
            <a:r>
              <a:rPr lang="en-US" sz="5000" dirty="0" err="1">
                <a:solidFill>
                  <a:srgbClr val="000000"/>
                </a:solidFill>
                <a:latin typeface="Inter Bold"/>
              </a:rPr>
              <a:t>Struktur</a:t>
            </a:r>
            <a:r>
              <a:rPr lang="en-US" sz="5000" dirty="0">
                <a:solidFill>
                  <a:srgbClr val="000000"/>
                </a:solidFill>
                <a:latin typeface="Inter Bold"/>
              </a:rPr>
              <a:t> Dasar Program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847AE58-44A6-2C8F-B4BC-AD2E3828054C}"/>
              </a:ext>
            </a:extLst>
          </p:cNvPr>
          <p:cNvGrpSpPr/>
          <p:nvPr/>
        </p:nvGrpSpPr>
        <p:grpSpPr>
          <a:xfrm>
            <a:off x="8215551" y="6552851"/>
            <a:ext cx="3334169" cy="309164"/>
            <a:chOff x="8215551" y="6552851"/>
            <a:chExt cx="3334169" cy="309164"/>
          </a:xfrm>
        </p:grpSpPr>
        <p:sp>
          <p:nvSpPr>
            <p:cNvPr id="23" name="Freeform 23"/>
            <p:cNvSpPr/>
            <p:nvPr/>
          </p:nvSpPr>
          <p:spPr>
            <a:xfrm>
              <a:off x="8215551" y="6590951"/>
              <a:ext cx="267705" cy="265698"/>
            </a:xfrm>
            <a:custGeom>
              <a:avLst/>
              <a:gdLst/>
              <a:ahLst/>
              <a:cxnLst/>
              <a:rect l="l" t="t" r="r" b="b"/>
              <a:pathLst>
                <a:path w="267705" h="265698">
                  <a:moveTo>
                    <a:pt x="0" y="0"/>
                  </a:moveTo>
                  <a:lnTo>
                    <a:pt x="267706" y="0"/>
                  </a:lnTo>
                  <a:lnTo>
                    <a:pt x="267706" y="265697"/>
                  </a:lnTo>
                  <a:lnTo>
                    <a:pt x="0" y="26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8547319" y="6552851"/>
              <a:ext cx="3002401" cy="3091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2"/>
                </a:lnSpc>
              </a:pPr>
              <a:r>
                <a:rPr lang="en-US" sz="1780" dirty="0">
                  <a:solidFill>
                    <a:srgbClr val="000000"/>
                  </a:solidFill>
                  <a:latin typeface="Intro Rust"/>
                </a:rPr>
                <a:t>Class TURUNAN  </a:t>
              </a:r>
              <a:r>
                <a:rPr lang="en-US" sz="1780" dirty="0" err="1">
                  <a:solidFill>
                    <a:srgbClr val="000000"/>
                  </a:solidFill>
                  <a:latin typeface="Intro Rust"/>
                </a:rPr>
                <a:t>mobil</a:t>
              </a:r>
              <a:r>
                <a:rPr lang="en-US" sz="1780" dirty="0">
                  <a:solidFill>
                    <a:srgbClr val="000000"/>
                  </a:solidFill>
                  <a:latin typeface="Intro Rust"/>
                </a:rPr>
                <a:t> 1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565343" y="6928363"/>
            <a:ext cx="3216046" cy="34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6"/>
              </a:lnSpc>
            </a:pPr>
            <a:r>
              <a:rPr lang="en-US" sz="1940" dirty="0">
                <a:solidFill>
                  <a:srgbClr val="000000"/>
                </a:solidFill>
                <a:latin typeface="Open Sans"/>
              </a:rPr>
              <a:t>Bernama class Mobil </a:t>
            </a:r>
            <a:r>
              <a:rPr lang="en-US" sz="1940" dirty="0" err="1">
                <a:solidFill>
                  <a:srgbClr val="000000"/>
                </a:solidFill>
                <a:latin typeface="Open Sans"/>
              </a:rPr>
              <a:t>Balap</a:t>
            </a:r>
            <a:endParaRPr lang="en-US" sz="194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22493" y="7354913"/>
            <a:ext cx="1430329" cy="80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1"/>
              </a:lnSpc>
            </a:pPr>
            <a:r>
              <a:rPr lang="en-US" sz="1936" dirty="0" err="1">
                <a:solidFill>
                  <a:srgbClr val="000000"/>
                </a:solidFill>
                <a:latin typeface="Open Sans Bold"/>
              </a:rPr>
              <a:t>Atribut</a:t>
            </a:r>
            <a:endParaRPr lang="en-US" sz="1936" dirty="0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1833"/>
              </a:lnSpc>
            </a:pPr>
            <a:r>
              <a:rPr lang="en-US" sz="1309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309" dirty="0" err="1">
                <a:solidFill>
                  <a:srgbClr val="000000"/>
                </a:solidFill>
                <a:latin typeface="Open Sans"/>
              </a:rPr>
              <a:t>FrontWing</a:t>
            </a:r>
            <a:r>
              <a:rPr lang="en-US" sz="1309" dirty="0">
                <a:solidFill>
                  <a:srgbClr val="000000"/>
                </a:solidFill>
                <a:latin typeface="Open Sans"/>
              </a:rPr>
              <a:t>: str</a:t>
            </a:r>
          </a:p>
          <a:p>
            <a:pPr>
              <a:lnSpc>
                <a:spcPts val="1833"/>
              </a:lnSpc>
            </a:pPr>
            <a:r>
              <a:rPr lang="en-US" sz="1309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309" dirty="0" err="1">
                <a:solidFill>
                  <a:srgbClr val="000000"/>
                </a:solidFill>
                <a:latin typeface="Open Sans"/>
              </a:rPr>
              <a:t>RearWing</a:t>
            </a:r>
            <a:r>
              <a:rPr lang="en-US" sz="1309" dirty="0">
                <a:solidFill>
                  <a:srgbClr val="000000"/>
                </a:solidFill>
                <a:latin typeface="Open Sans"/>
              </a:rPr>
              <a:t> : str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622493" y="8236107"/>
            <a:ext cx="3296701" cy="80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1"/>
              </a:lnSpc>
            </a:pPr>
            <a:r>
              <a:rPr lang="en-US" sz="1936" dirty="0">
                <a:solidFill>
                  <a:srgbClr val="000000"/>
                </a:solidFill>
                <a:latin typeface="Open Sans Bold"/>
              </a:rPr>
              <a:t>Method</a:t>
            </a:r>
          </a:p>
          <a:p>
            <a:pPr>
              <a:lnSpc>
                <a:spcPts val="1837"/>
              </a:lnSpc>
            </a:pPr>
            <a:r>
              <a:rPr lang="en-US" sz="1312" dirty="0">
                <a:solidFill>
                  <a:srgbClr val="000000"/>
                </a:solidFill>
                <a:latin typeface="Open Sans"/>
              </a:rPr>
              <a:t>+ Race() : void</a:t>
            </a:r>
          </a:p>
          <a:p>
            <a:pPr>
              <a:lnSpc>
                <a:spcPts val="1837"/>
              </a:lnSpc>
            </a:pPr>
            <a:r>
              <a:rPr lang="en-US" sz="1312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312" dirty="0" err="1">
                <a:solidFill>
                  <a:srgbClr val="000000"/>
                </a:solidFill>
                <a:latin typeface="Open Sans"/>
              </a:rPr>
              <a:t>TambahKecepatan</a:t>
            </a:r>
            <a:r>
              <a:rPr lang="en-US" sz="1312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en-US" sz="1312" dirty="0" err="1">
                <a:solidFill>
                  <a:srgbClr val="000000"/>
                </a:solidFill>
                <a:latin typeface="Open Sans"/>
              </a:rPr>
              <a:t>kecepatan:int</a:t>
            </a:r>
            <a:r>
              <a:rPr lang="en-US" sz="1312" dirty="0">
                <a:solidFill>
                  <a:srgbClr val="000000"/>
                </a:solidFill>
                <a:latin typeface="Open Sans"/>
              </a:rPr>
              <a:t>) : void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697467C-00B2-ECD0-1D20-693A4BA5B0FE}"/>
              </a:ext>
            </a:extLst>
          </p:cNvPr>
          <p:cNvGrpSpPr/>
          <p:nvPr/>
        </p:nvGrpSpPr>
        <p:grpSpPr>
          <a:xfrm>
            <a:off x="12192933" y="6552851"/>
            <a:ext cx="3292153" cy="309164"/>
            <a:chOff x="12192933" y="6552851"/>
            <a:chExt cx="3292153" cy="309164"/>
          </a:xfrm>
        </p:grpSpPr>
        <p:sp>
          <p:nvSpPr>
            <p:cNvPr id="24" name="Freeform 24"/>
            <p:cNvSpPr/>
            <p:nvPr/>
          </p:nvSpPr>
          <p:spPr>
            <a:xfrm>
              <a:off x="12192933" y="6590951"/>
              <a:ext cx="267705" cy="265698"/>
            </a:xfrm>
            <a:custGeom>
              <a:avLst/>
              <a:gdLst/>
              <a:ahLst/>
              <a:cxnLst/>
              <a:rect l="l" t="t" r="r" b="b"/>
              <a:pathLst>
                <a:path w="267705" h="265698">
                  <a:moveTo>
                    <a:pt x="0" y="0"/>
                  </a:moveTo>
                  <a:lnTo>
                    <a:pt x="267705" y="0"/>
                  </a:lnTo>
                  <a:lnTo>
                    <a:pt x="267705" y="265697"/>
                  </a:lnTo>
                  <a:lnTo>
                    <a:pt x="0" y="26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12533512" y="6552851"/>
              <a:ext cx="2951574" cy="3091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2"/>
                </a:lnSpc>
              </a:pPr>
              <a:r>
                <a:rPr lang="en-US" sz="1780" dirty="0">
                  <a:solidFill>
                    <a:srgbClr val="000000"/>
                  </a:solidFill>
                  <a:latin typeface="Intro Rust"/>
                </a:rPr>
                <a:t>Class TURUNAN MOBIL 2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2533512" y="6937888"/>
            <a:ext cx="3091021" cy="34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6"/>
              </a:lnSpc>
            </a:pPr>
            <a:r>
              <a:rPr lang="en-US" sz="1940" dirty="0">
                <a:solidFill>
                  <a:srgbClr val="000000"/>
                </a:solidFill>
                <a:latin typeface="Open Sans"/>
              </a:rPr>
              <a:t>Bernama class Crossroad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599875" y="7354913"/>
            <a:ext cx="2397798" cy="80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1"/>
              </a:lnSpc>
            </a:pPr>
            <a:r>
              <a:rPr lang="en-US" sz="1936" dirty="0" err="1">
                <a:solidFill>
                  <a:srgbClr val="000000"/>
                </a:solidFill>
                <a:latin typeface="Open Sans Bold"/>
              </a:rPr>
              <a:t>Atribut</a:t>
            </a:r>
            <a:endParaRPr lang="en-US" sz="1936" dirty="0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1834"/>
              </a:lnSpc>
            </a:pPr>
            <a:r>
              <a:rPr lang="en-US" sz="131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310" dirty="0" err="1">
                <a:solidFill>
                  <a:srgbClr val="000000"/>
                </a:solidFill>
                <a:latin typeface="Open Sans"/>
              </a:rPr>
              <a:t>SunroofType</a:t>
            </a:r>
            <a:r>
              <a:rPr lang="en-US" sz="1310" dirty="0">
                <a:solidFill>
                  <a:srgbClr val="000000"/>
                </a:solidFill>
                <a:latin typeface="Open Sans"/>
              </a:rPr>
              <a:t> : str</a:t>
            </a:r>
          </a:p>
          <a:p>
            <a:pPr>
              <a:lnSpc>
                <a:spcPts val="1834"/>
              </a:lnSpc>
            </a:pPr>
            <a:r>
              <a:rPr lang="en-US" sz="131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310" dirty="0" err="1">
                <a:solidFill>
                  <a:srgbClr val="000000"/>
                </a:solidFill>
                <a:latin typeface="Open Sans"/>
              </a:rPr>
              <a:t>ShockBreaker</a:t>
            </a:r>
            <a:r>
              <a:rPr lang="en-US" sz="1310" dirty="0">
                <a:solidFill>
                  <a:srgbClr val="000000"/>
                </a:solidFill>
                <a:latin typeface="Open Sans"/>
              </a:rPr>
              <a:t> : str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599875" y="8347966"/>
            <a:ext cx="1729386" cy="80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1"/>
              </a:lnSpc>
            </a:pPr>
            <a:r>
              <a:rPr lang="en-US" sz="1936" dirty="0">
                <a:solidFill>
                  <a:srgbClr val="000000"/>
                </a:solidFill>
                <a:latin typeface="Open Sans Bold"/>
              </a:rPr>
              <a:t>Method</a:t>
            </a:r>
          </a:p>
          <a:p>
            <a:pPr>
              <a:lnSpc>
                <a:spcPts val="1837"/>
              </a:lnSpc>
            </a:pPr>
            <a:r>
              <a:rPr lang="en-US" sz="1312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312" dirty="0" err="1">
                <a:solidFill>
                  <a:srgbClr val="000000"/>
                </a:solidFill>
                <a:latin typeface="Open Sans"/>
              </a:rPr>
              <a:t>sunroofTerbuka</a:t>
            </a:r>
            <a:r>
              <a:rPr lang="en-US" sz="1312" dirty="0">
                <a:solidFill>
                  <a:srgbClr val="000000"/>
                </a:solidFill>
                <a:latin typeface="Open Sans"/>
              </a:rPr>
              <a:t>()</a:t>
            </a:r>
          </a:p>
          <a:p>
            <a:pPr>
              <a:lnSpc>
                <a:spcPts val="1837"/>
              </a:lnSpc>
            </a:pPr>
            <a:r>
              <a:rPr lang="en-US" sz="1312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1312" dirty="0" err="1">
                <a:solidFill>
                  <a:srgbClr val="000000"/>
                </a:solidFill>
                <a:latin typeface="Open Sans"/>
              </a:rPr>
              <a:t>sunroofTertutup</a:t>
            </a:r>
            <a:r>
              <a:rPr lang="en-US" sz="1312" dirty="0">
                <a:solidFill>
                  <a:srgbClr val="000000"/>
                </a:solidFill>
                <a:latin typeface="Open Sans"/>
              </a:rPr>
              <a:t>()</a:t>
            </a:r>
          </a:p>
        </p:txBody>
      </p:sp>
      <p:sp>
        <p:nvSpPr>
          <p:cNvPr id="38" name="Freeform 38"/>
          <p:cNvSpPr/>
          <p:nvPr/>
        </p:nvSpPr>
        <p:spPr>
          <a:xfrm>
            <a:off x="11457226" y="2831131"/>
            <a:ext cx="1483259" cy="1477291"/>
          </a:xfrm>
          <a:custGeom>
            <a:avLst/>
            <a:gdLst/>
            <a:ahLst/>
            <a:cxnLst/>
            <a:rect l="l" t="t" r="r" b="b"/>
            <a:pathLst>
              <a:path w="1483259" h="1477291">
                <a:moveTo>
                  <a:pt x="0" y="0"/>
                </a:moveTo>
                <a:lnTo>
                  <a:pt x="1483259" y="0"/>
                </a:lnTo>
                <a:lnTo>
                  <a:pt x="1483259" y="1477291"/>
                </a:lnTo>
                <a:lnTo>
                  <a:pt x="0" y="1477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1368" r="-225179" b="-99040"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11343560" y="2779851"/>
            <a:ext cx="1572598" cy="70666"/>
            <a:chOff x="0" y="0"/>
            <a:chExt cx="407012" cy="1828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07012" cy="18289"/>
            </a:xfrm>
            <a:custGeom>
              <a:avLst/>
              <a:gdLst/>
              <a:ahLst/>
              <a:cxnLst/>
              <a:rect l="l" t="t" r="r" b="b"/>
              <a:pathLst>
                <a:path w="407012" h="18289">
                  <a:moveTo>
                    <a:pt x="0" y="0"/>
                  </a:moveTo>
                  <a:lnTo>
                    <a:pt x="407012" y="0"/>
                  </a:lnTo>
                  <a:lnTo>
                    <a:pt x="407012" y="18289"/>
                  </a:lnTo>
                  <a:lnTo>
                    <a:pt x="0" y="182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407012" cy="65914"/>
            </a:xfrm>
            <a:prstGeom prst="rect">
              <a:avLst/>
            </a:prstGeom>
          </p:spPr>
          <p:txBody>
            <a:bodyPr lIns="51695" tIns="51695" rIns="51695" bIns="51695" rtlCol="0" anchor="ctr"/>
            <a:lstStyle/>
            <a:p>
              <a:pPr algn="ctr">
                <a:lnSpc>
                  <a:spcPts val="2716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4653983" y="2804516"/>
            <a:ext cx="1215250" cy="1378664"/>
          </a:xfrm>
          <a:custGeom>
            <a:avLst/>
            <a:gdLst/>
            <a:ahLst/>
            <a:cxnLst/>
            <a:rect l="l" t="t" r="r" b="b"/>
            <a:pathLst>
              <a:path w="1215250" h="1378664">
                <a:moveTo>
                  <a:pt x="0" y="0"/>
                </a:moveTo>
                <a:lnTo>
                  <a:pt x="1215250" y="0"/>
                </a:lnTo>
                <a:lnTo>
                  <a:pt x="1215250" y="1378664"/>
                </a:lnTo>
                <a:lnTo>
                  <a:pt x="0" y="1378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1946" t="-181677" r="-77023" b="-125995"/>
            </a:stretch>
          </a:blipFill>
        </p:spPr>
      </p:sp>
      <p:grpSp>
        <p:nvGrpSpPr>
          <p:cNvPr id="43" name="Group 43"/>
          <p:cNvGrpSpPr/>
          <p:nvPr/>
        </p:nvGrpSpPr>
        <p:grpSpPr>
          <a:xfrm>
            <a:off x="13991429" y="4118026"/>
            <a:ext cx="1660069" cy="82200"/>
            <a:chOff x="0" y="0"/>
            <a:chExt cx="407012" cy="20154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07012" cy="20154"/>
            </a:xfrm>
            <a:custGeom>
              <a:avLst/>
              <a:gdLst/>
              <a:ahLst/>
              <a:cxnLst/>
              <a:rect l="l" t="t" r="r" b="b"/>
              <a:pathLst>
                <a:path w="407012" h="20154">
                  <a:moveTo>
                    <a:pt x="0" y="0"/>
                  </a:moveTo>
                  <a:lnTo>
                    <a:pt x="407012" y="0"/>
                  </a:lnTo>
                  <a:lnTo>
                    <a:pt x="407012" y="20154"/>
                  </a:lnTo>
                  <a:lnTo>
                    <a:pt x="0" y="201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407012" cy="67779"/>
            </a:xfrm>
            <a:prstGeom prst="rect">
              <a:avLst/>
            </a:prstGeom>
          </p:spPr>
          <p:txBody>
            <a:bodyPr lIns="54570" tIns="54570" rIns="54570" bIns="54570" rtlCol="0" anchor="ctr"/>
            <a:lstStyle/>
            <a:p>
              <a:pPr algn="ctr">
                <a:lnSpc>
                  <a:spcPts val="2716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4209164" y="2767218"/>
            <a:ext cx="1660069" cy="74596"/>
            <a:chOff x="0" y="0"/>
            <a:chExt cx="407012" cy="1828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07012" cy="18289"/>
            </a:xfrm>
            <a:custGeom>
              <a:avLst/>
              <a:gdLst/>
              <a:ahLst/>
              <a:cxnLst/>
              <a:rect l="l" t="t" r="r" b="b"/>
              <a:pathLst>
                <a:path w="407012" h="18289">
                  <a:moveTo>
                    <a:pt x="0" y="0"/>
                  </a:moveTo>
                  <a:lnTo>
                    <a:pt x="407012" y="0"/>
                  </a:lnTo>
                  <a:lnTo>
                    <a:pt x="407012" y="18289"/>
                  </a:lnTo>
                  <a:lnTo>
                    <a:pt x="0" y="182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47625"/>
              <a:ext cx="407012" cy="65914"/>
            </a:xfrm>
            <a:prstGeom prst="rect">
              <a:avLst/>
            </a:prstGeom>
          </p:spPr>
          <p:txBody>
            <a:bodyPr lIns="54570" tIns="54570" rIns="54570" bIns="54570" rtlCol="0" anchor="ctr"/>
            <a:lstStyle/>
            <a:p>
              <a:pPr algn="ctr">
                <a:lnSpc>
                  <a:spcPts val="2716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12754674" y="5016078"/>
            <a:ext cx="2473509" cy="1070048"/>
          </a:xfrm>
          <a:custGeom>
            <a:avLst/>
            <a:gdLst/>
            <a:ahLst/>
            <a:cxnLst/>
            <a:rect l="l" t="t" r="r" b="b"/>
            <a:pathLst>
              <a:path w="2473509" h="1070048">
                <a:moveTo>
                  <a:pt x="0" y="0"/>
                </a:moveTo>
                <a:lnTo>
                  <a:pt x="2473510" y="0"/>
                </a:lnTo>
                <a:lnTo>
                  <a:pt x="2473510" y="1070048"/>
                </a:lnTo>
                <a:lnTo>
                  <a:pt x="0" y="1070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972" t="-425250" r="-59870"/>
            </a:stretch>
          </a:blipFill>
        </p:spPr>
      </p:sp>
      <p:grpSp>
        <p:nvGrpSpPr>
          <p:cNvPr id="50" name="Group 50"/>
          <p:cNvGrpSpPr/>
          <p:nvPr/>
        </p:nvGrpSpPr>
        <p:grpSpPr>
          <a:xfrm>
            <a:off x="13270262" y="4972941"/>
            <a:ext cx="1660069" cy="74596"/>
            <a:chOff x="0" y="0"/>
            <a:chExt cx="407012" cy="1828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07012" cy="18289"/>
            </a:xfrm>
            <a:custGeom>
              <a:avLst/>
              <a:gdLst/>
              <a:ahLst/>
              <a:cxnLst/>
              <a:rect l="l" t="t" r="r" b="b"/>
              <a:pathLst>
                <a:path w="407012" h="18289">
                  <a:moveTo>
                    <a:pt x="0" y="0"/>
                  </a:moveTo>
                  <a:lnTo>
                    <a:pt x="407012" y="0"/>
                  </a:lnTo>
                  <a:lnTo>
                    <a:pt x="407012" y="18289"/>
                  </a:lnTo>
                  <a:lnTo>
                    <a:pt x="0" y="182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407012" cy="65914"/>
            </a:xfrm>
            <a:prstGeom prst="rect">
              <a:avLst/>
            </a:prstGeom>
          </p:spPr>
          <p:txBody>
            <a:bodyPr lIns="54570" tIns="54570" rIns="54570" bIns="54570" rtlCol="0" anchor="ctr"/>
            <a:lstStyle/>
            <a:p>
              <a:pPr algn="ctr">
                <a:lnSpc>
                  <a:spcPts val="2716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5511750" y="4944065"/>
            <a:ext cx="1747550" cy="1114372"/>
            <a:chOff x="0" y="0"/>
            <a:chExt cx="2330067" cy="1485829"/>
          </a:xfrm>
        </p:grpSpPr>
        <p:sp>
          <p:nvSpPr>
            <p:cNvPr id="54" name="Freeform 54"/>
            <p:cNvSpPr/>
            <p:nvPr/>
          </p:nvSpPr>
          <p:spPr>
            <a:xfrm>
              <a:off x="0" y="11631"/>
              <a:ext cx="1967489" cy="1474198"/>
            </a:xfrm>
            <a:custGeom>
              <a:avLst/>
              <a:gdLst/>
              <a:ahLst/>
              <a:cxnLst/>
              <a:rect l="l" t="t" r="r" b="b"/>
              <a:pathLst>
                <a:path w="1967489" h="1474198">
                  <a:moveTo>
                    <a:pt x="0" y="0"/>
                  </a:moveTo>
                  <a:lnTo>
                    <a:pt x="1967489" y="0"/>
                  </a:lnTo>
                  <a:lnTo>
                    <a:pt x="1967489" y="1474198"/>
                  </a:lnTo>
                  <a:lnTo>
                    <a:pt x="0" y="1474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5044" t="-408338"/>
              </a:stretch>
            </a:blipFill>
          </p:spPr>
        </p:sp>
        <p:grpSp>
          <p:nvGrpSpPr>
            <p:cNvPr id="55" name="Group 55"/>
            <p:cNvGrpSpPr/>
            <p:nvPr/>
          </p:nvGrpSpPr>
          <p:grpSpPr>
            <a:xfrm>
              <a:off x="116641" y="0"/>
              <a:ext cx="2213426" cy="99461"/>
              <a:chOff x="0" y="0"/>
              <a:chExt cx="407012" cy="18289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407012" cy="18289"/>
              </a:xfrm>
              <a:custGeom>
                <a:avLst/>
                <a:gdLst/>
                <a:ahLst/>
                <a:cxnLst/>
                <a:rect l="l" t="t" r="r" b="b"/>
                <a:pathLst>
                  <a:path w="407012" h="18289">
                    <a:moveTo>
                      <a:pt x="0" y="0"/>
                    </a:moveTo>
                    <a:lnTo>
                      <a:pt x="407012" y="0"/>
                    </a:lnTo>
                    <a:lnTo>
                      <a:pt x="407012" y="18289"/>
                    </a:lnTo>
                    <a:lnTo>
                      <a:pt x="0" y="18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407012" cy="65914"/>
              </a:xfrm>
              <a:prstGeom prst="rect">
                <a:avLst/>
              </a:prstGeom>
            </p:spPr>
            <p:txBody>
              <a:bodyPr lIns="54570" tIns="54570" rIns="54570" bIns="54570" rtlCol="0" anchor="ctr"/>
              <a:lstStyle/>
              <a:p>
                <a:pPr algn="ctr">
                  <a:lnSpc>
                    <a:spcPts val="2716"/>
                  </a:lnSpc>
                </a:pPr>
                <a:endParaRPr/>
              </a:p>
            </p:txBody>
          </p:sp>
        </p:grpSp>
      </p:grpSp>
      <p:sp>
        <p:nvSpPr>
          <p:cNvPr id="58" name="AutoShape 58"/>
          <p:cNvSpPr/>
          <p:nvPr/>
        </p:nvSpPr>
        <p:spPr>
          <a:xfrm flipV="1">
            <a:off x="12129859" y="2266829"/>
            <a:ext cx="1179077" cy="58368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9" name="AutoShape 59"/>
          <p:cNvSpPr/>
          <p:nvPr/>
        </p:nvSpPr>
        <p:spPr>
          <a:xfrm flipH="1" flipV="1">
            <a:off x="14022955" y="2259901"/>
            <a:ext cx="1205228" cy="58368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0" name="AutoShape 60"/>
          <p:cNvSpPr/>
          <p:nvPr/>
        </p:nvSpPr>
        <p:spPr>
          <a:xfrm flipV="1">
            <a:off x="14100297" y="4118026"/>
            <a:ext cx="924041" cy="929511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1" name="AutoShape 61"/>
          <p:cNvSpPr/>
          <p:nvPr/>
        </p:nvSpPr>
        <p:spPr>
          <a:xfrm flipH="1" flipV="1">
            <a:off x="15548202" y="4121384"/>
            <a:ext cx="1068630" cy="89469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62" name="Group 62"/>
          <p:cNvGrpSpPr/>
          <p:nvPr/>
        </p:nvGrpSpPr>
        <p:grpSpPr>
          <a:xfrm>
            <a:off x="579193" y="725951"/>
            <a:ext cx="5849541" cy="605499"/>
            <a:chOff x="0" y="0"/>
            <a:chExt cx="7799388" cy="807332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07332" cy="807332"/>
            </a:xfrm>
            <a:custGeom>
              <a:avLst/>
              <a:gdLst/>
              <a:ahLst/>
              <a:cxnLst/>
              <a:rect l="l" t="t" r="r" b="b"/>
              <a:pathLst>
                <a:path w="807332" h="807332">
                  <a:moveTo>
                    <a:pt x="0" y="0"/>
                  </a:moveTo>
                  <a:lnTo>
                    <a:pt x="807332" y="0"/>
                  </a:lnTo>
                  <a:lnTo>
                    <a:pt x="807332" y="807332"/>
                  </a:lnTo>
                  <a:lnTo>
                    <a:pt x="0" y="807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4" name="TextBox 64"/>
            <p:cNvSpPr txBox="1"/>
            <p:nvPr/>
          </p:nvSpPr>
          <p:spPr>
            <a:xfrm>
              <a:off x="994616" y="69697"/>
              <a:ext cx="6804772" cy="648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69"/>
                </a:lnSpc>
              </a:pPr>
              <a:r>
                <a:rPr lang="en-US" sz="1478" spc="146">
                  <a:solidFill>
                    <a:srgbClr val="96733E"/>
                  </a:solidFill>
                  <a:latin typeface="League Spartan"/>
                </a:rPr>
                <a:t>UNIVERSITAS TEKNOLOGI</a:t>
              </a:r>
            </a:p>
            <a:p>
              <a:pPr>
                <a:lnSpc>
                  <a:spcPts val="2069"/>
                </a:lnSpc>
                <a:spcBef>
                  <a:spcPct val="0"/>
                </a:spcBef>
              </a:pPr>
              <a:r>
                <a:rPr lang="en-US" sz="1478" spc="146">
                  <a:solidFill>
                    <a:srgbClr val="96733E"/>
                  </a:solidFill>
                  <a:latin typeface="League Spartan"/>
                </a:rPr>
                <a:t>YOGYAKARTA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5" grpId="0"/>
      <p:bldP spid="16" grpId="0"/>
      <p:bldP spid="20" grpId="0"/>
      <p:bldP spid="21" grpId="0"/>
      <p:bldP spid="22" grpId="0"/>
      <p:bldP spid="29" grpId="0"/>
      <p:bldP spid="31" grpId="0"/>
      <p:bldP spid="32" grpId="0"/>
      <p:bldP spid="33" grpId="0"/>
      <p:bldP spid="35" grpId="0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557688"/>
            <a:ext cx="7114275" cy="1434831"/>
          </a:xfrm>
          <a:custGeom>
            <a:avLst/>
            <a:gdLst/>
            <a:ahLst/>
            <a:cxnLst/>
            <a:rect l="l" t="t" r="r" b="b"/>
            <a:pathLst>
              <a:path w="7114275" h="1434831">
                <a:moveTo>
                  <a:pt x="0" y="0"/>
                </a:moveTo>
                <a:lnTo>
                  <a:pt x="7114275" y="0"/>
                </a:lnTo>
                <a:lnTo>
                  <a:pt x="7114275" y="1434830"/>
                </a:lnTo>
                <a:lnTo>
                  <a:pt x="0" y="1434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14" t="-47184" r="-22345" b="-26018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6023569"/>
            <a:ext cx="7114275" cy="1495051"/>
          </a:xfrm>
          <a:custGeom>
            <a:avLst/>
            <a:gdLst/>
            <a:ahLst/>
            <a:cxnLst/>
            <a:rect l="l" t="t" r="r" b="b"/>
            <a:pathLst>
              <a:path w="7114275" h="1495051">
                <a:moveTo>
                  <a:pt x="0" y="0"/>
                </a:moveTo>
                <a:lnTo>
                  <a:pt x="7114275" y="0"/>
                </a:lnTo>
                <a:lnTo>
                  <a:pt x="7114275" y="1495050"/>
                </a:lnTo>
                <a:lnTo>
                  <a:pt x="0" y="149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566" t="-52090" r="-38707" b="-29029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8485375"/>
            <a:ext cx="7114275" cy="1055548"/>
          </a:xfrm>
          <a:custGeom>
            <a:avLst/>
            <a:gdLst/>
            <a:ahLst/>
            <a:cxnLst/>
            <a:rect l="l" t="t" r="r" b="b"/>
            <a:pathLst>
              <a:path w="7114275" h="1055548">
                <a:moveTo>
                  <a:pt x="0" y="0"/>
                </a:moveTo>
                <a:lnTo>
                  <a:pt x="7114275" y="0"/>
                </a:lnTo>
                <a:lnTo>
                  <a:pt x="7114275" y="1055549"/>
                </a:lnTo>
                <a:lnTo>
                  <a:pt x="0" y="1055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56" t="-69175" r="-24820" b="-39448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3557688"/>
            <a:ext cx="8152613" cy="1539068"/>
          </a:xfrm>
          <a:custGeom>
            <a:avLst/>
            <a:gdLst/>
            <a:ahLst/>
            <a:cxnLst/>
            <a:rect l="l" t="t" r="r" b="b"/>
            <a:pathLst>
              <a:path w="8152613" h="1539068">
                <a:moveTo>
                  <a:pt x="0" y="0"/>
                </a:moveTo>
                <a:lnTo>
                  <a:pt x="8152613" y="0"/>
                </a:lnTo>
                <a:lnTo>
                  <a:pt x="8152613" y="1539067"/>
                </a:lnTo>
                <a:lnTo>
                  <a:pt x="0" y="1539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661" t="-57831" r="-38404" b="-33400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6057664"/>
            <a:ext cx="8152613" cy="1557851"/>
          </a:xfrm>
          <a:custGeom>
            <a:avLst/>
            <a:gdLst/>
            <a:ahLst/>
            <a:cxnLst/>
            <a:rect l="l" t="t" r="r" b="b"/>
            <a:pathLst>
              <a:path w="8152613" h="1557851">
                <a:moveTo>
                  <a:pt x="0" y="0"/>
                </a:moveTo>
                <a:lnTo>
                  <a:pt x="8152613" y="0"/>
                </a:lnTo>
                <a:lnTo>
                  <a:pt x="8152613" y="1557851"/>
                </a:lnTo>
                <a:lnTo>
                  <a:pt x="0" y="15578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441" t="-59653" r="-38967" b="-32726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11934" y="717501"/>
            <a:ext cx="7464132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 dirty="0" err="1">
                <a:solidFill>
                  <a:srgbClr val="96733E"/>
                </a:solidFill>
                <a:latin typeface="Inter Bold"/>
              </a:rPr>
              <a:t>Akses</a:t>
            </a:r>
            <a:r>
              <a:rPr lang="en-US" sz="5000" dirty="0">
                <a:solidFill>
                  <a:srgbClr val="96733E"/>
                </a:solidFill>
                <a:latin typeface="Inter Bold"/>
              </a:rPr>
              <a:t> Modifier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955805"/>
            <a:ext cx="4865267" cy="49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0"/>
              </a:lnSpc>
              <a:spcBef>
                <a:spcPct val="0"/>
              </a:spcBef>
            </a:pPr>
            <a:r>
              <a:rPr lang="en-US" sz="2907" dirty="0">
                <a:solidFill>
                  <a:srgbClr val="272F37"/>
                </a:solidFill>
                <a:latin typeface="Source Sans Pro Bold"/>
              </a:rPr>
              <a:t>Class </a:t>
            </a:r>
            <a:r>
              <a:rPr lang="en-US" sz="2907" dirty="0" err="1">
                <a:solidFill>
                  <a:srgbClr val="272F37"/>
                </a:solidFill>
                <a:latin typeface="Source Sans Pro Bold"/>
              </a:rPr>
              <a:t>KendaraanDarat</a:t>
            </a:r>
            <a:endParaRPr lang="en-US" sz="2907" dirty="0">
              <a:solidFill>
                <a:srgbClr val="272F37"/>
              </a:solidFill>
              <a:latin typeface="Source Sans Pr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687032" y="1634407"/>
            <a:ext cx="6913935" cy="97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96733E"/>
                </a:solidFill>
                <a:latin typeface="Source Sans Pro"/>
              </a:rPr>
              <a:t>Modifier </a:t>
            </a:r>
            <a:r>
              <a:rPr lang="en-US" sz="2799" dirty="0" err="1">
                <a:solidFill>
                  <a:srgbClr val="96733E"/>
                </a:solidFill>
                <a:latin typeface="Source Sans Pro"/>
              </a:rPr>
              <a:t>adalah</a:t>
            </a:r>
            <a:r>
              <a:rPr lang="en-US" sz="2799" dirty="0">
                <a:solidFill>
                  <a:srgbClr val="96733E"/>
                </a:solidFill>
                <a:latin typeface="Source Sans Pro"/>
              </a:rPr>
              <a:t> kata </a:t>
            </a:r>
            <a:r>
              <a:rPr lang="en-US" sz="2799" dirty="0" err="1">
                <a:solidFill>
                  <a:srgbClr val="96733E"/>
                </a:solidFill>
                <a:latin typeface="Source Sans Pro"/>
              </a:rPr>
              <a:t>kunci</a:t>
            </a:r>
            <a:r>
              <a:rPr lang="en-US" sz="2799" dirty="0">
                <a:solidFill>
                  <a:srgbClr val="96733E"/>
                </a:solidFill>
                <a:latin typeface="Source Sans Pro"/>
              </a:rPr>
              <a:t> </a:t>
            </a:r>
            <a:r>
              <a:rPr lang="en-US" sz="2799" dirty="0" err="1">
                <a:solidFill>
                  <a:srgbClr val="96733E"/>
                </a:solidFill>
                <a:latin typeface="Source Sans Pro"/>
              </a:rPr>
              <a:t>untuk</a:t>
            </a:r>
            <a:r>
              <a:rPr lang="en-US" sz="2799" dirty="0">
                <a:solidFill>
                  <a:srgbClr val="96733E"/>
                </a:solidFill>
                <a:latin typeface="Source Sans Pro"/>
              </a:rPr>
              <a:t> </a:t>
            </a:r>
            <a:r>
              <a:rPr lang="en-US" sz="2799" dirty="0" err="1">
                <a:solidFill>
                  <a:srgbClr val="96733E"/>
                </a:solidFill>
                <a:latin typeface="Source Sans Pro"/>
              </a:rPr>
              <a:t>menentukan</a:t>
            </a:r>
            <a:r>
              <a:rPr lang="en-US" sz="2799" dirty="0">
                <a:solidFill>
                  <a:srgbClr val="96733E"/>
                </a:solidFill>
                <a:latin typeface="Source Sans Pro"/>
              </a:rPr>
              <a:t> level </a:t>
            </a:r>
            <a:r>
              <a:rPr lang="en-US" sz="2799" dirty="0" err="1">
                <a:solidFill>
                  <a:srgbClr val="96733E"/>
                </a:solidFill>
                <a:latin typeface="Source Sans Pro"/>
              </a:rPr>
              <a:t>atau</a:t>
            </a:r>
            <a:r>
              <a:rPr lang="en-US" sz="2799" dirty="0">
                <a:solidFill>
                  <a:srgbClr val="96733E"/>
                </a:solidFill>
                <a:latin typeface="Source Sans Pro"/>
              </a:rPr>
              <a:t> </a:t>
            </a:r>
            <a:r>
              <a:rPr lang="en-US" sz="2799" dirty="0" err="1">
                <a:solidFill>
                  <a:srgbClr val="96733E"/>
                </a:solidFill>
                <a:latin typeface="Source Sans Pro"/>
              </a:rPr>
              <a:t>tingkat</a:t>
            </a:r>
            <a:r>
              <a:rPr lang="en-US" sz="2799" dirty="0">
                <a:solidFill>
                  <a:srgbClr val="96733E"/>
                </a:solidFill>
                <a:latin typeface="Source Sans Pro"/>
              </a:rPr>
              <a:t> </a:t>
            </a:r>
            <a:r>
              <a:rPr lang="en-US" sz="2799" dirty="0" err="1">
                <a:solidFill>
                  <a:srgbClr val="96733E"/>
                </a:solidFill>
                <a:latin typeface="Source Sans Pro"/>
              </a:rPr>
              <a:t>akses</a:t>
            </a:r>
            <a:r>
              <a:rPr lang="en-US" sz="2799" dirty="0">
                <a:solidFill>
                  <a:srgbClr val="96733E"/>
                </a:solidFill>
                <a:latin typeface="Source Sans Pro"/>
              </a:rPr>
              <a:t> member dan class.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335418"/>
            <a:ext cx="6050851" cy="49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0"/>
              </a:lnSpc>
              <a:spcBef>
                <a:spcPct val="0"/>
              </a:spcBef>
            </a:pPr>
            <a:r>
              <a:rPr lang="en-US" sz="2907" dirty="0">
                <a:solidFill>
                  <a:srgbClr val="272F37"/>
                </a:solidFill>
                <a:latin typeface="Source Sans Pro Bold"/>
              </a:rPr>
              <a:t>Class </a:t>
            </a:r>
            <a:r>
              <a:rPr lang="en-US" sz="2907" dirty="0" err="1">
                <a:solidFill>
                  <a:srgbClr val="272F37"/>
                </a:solidFill>
                <a:latin typeface="Source Sans Pro Bold"/>
              </a:rPr>
              <a:t>Kereta</a:t>
            </a:r>
            <a:r>
              <a:rPr lang="en-US" sz="2907" dirty="0">
                <a:solidFill>
                  <a:srgbClr val="272F37"/>
                </a:solidFill>
                <a:latin typeface="Source Sans Pro Bold"/>
              </a:rPr>
              <a:t>(</a:t>
            </a:r>
            <a:r>
              <a:rPr lang="en-US" sz="2907" dirty="0" err="1">
                <a:solidFill>
                  <a:srgbClr val="272F37"/>
                </a:solidFill>
                <a:latin typeface="Source Sans Pro Bold"/>
              </a:rPr>
              <a:t>KendaraanDarat</a:t>
            </a:r>
            <a:r>
              <a:rPr lang="en-US" sz="2907" dirty="0">
                <a:solidFill>
                  <a:srgbClr val="272F37"/>
                </a:solidFill>
                <a:latin typeface="Source Sans Pro Bold"/>
              </a:rPr>
              <a:t>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861519"/>
            <a:ext cx="4865267" cy="49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0"/>
              </a:lnSpc>
              <a:spcBef>
                <a:spcPct val="0"/>
              </a:spcBef>
            </a:pPr>
            <a:r>
              <a:rPr lang="en-US" sz="2907" dirty="0">
                <a:solidFill>
                  <a:srgbClr val="272F37"/>
                </a:solidFill>
                <a:latin typeface="Source Sans Pro Bold"/>
              </a:rPr>
              <a:t>Class Mobil(</a:t>
            </a:r>
            <a:r>
              <a:rPr lang="en-US" sz="2907" dirty="0" err="1">
                <a:solidFill>
                  <a:srgbClr val="272F37"/>
                </a:solidFill>
                <a:latin typeface="Source Sans Pro Bold"/>
              </a:rPr>
              <a:t>KendaraanDarat</a:t>
            </a:r>
            <a:r>
              <a:rPr lang="en-US" sz="2907" dirty="0">
                <a:solidFill>
                  <a:srgbClr val="272F37"/>
                </a:solidFill>
                <a:latin typeface="Source Sans Pro Bold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2955805"/>
            <a:ext cx="6050851" cy="49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0"/>
              </a:lnSpc>
              <a:spcBef>
                <a:spcPct val="0"/>
              </a:spcBef>
            </a:pPr>
            <a:r>
              <a:rPr lang="en-US" sz="2907" dirty="0">
                <a:solidFill>
                  <a:srgbClr val="272F37"/>
                </a:solidFill>
                <a:latin typeface="Source Sans Pro Bold"/>
              </a:rPr>
              <a:t>Class </a:t>
            </a:r>
            <a:r>
              <a:rPr lang="en-US" sz="2907" dirty="0" err="1">
                <a:solidFill>
                  <a:srgbClr val="272F37"/>
                </a:solidFill>
                <a:latin typeface="Source Sans Pro Bold"/>
              </a:rPr>
              <a:t>MobilBalap</a:t>
            </a:r>
            <a:r>
              <a:rPr lang="en-US" sz="2907" dirty="0">
                <a:solidFill>
                  <a:srgbClr val="272F37"/>
                </a:solidFill>
                <a:latin typeface="Source Sans Pro Bold"/>
              </a:rPr>
              <a:t>(Mobil)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5335418"/>
            <a:ext cx="6050851" cy="49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0"/>
              </a:lnSpc>
              <a:spcBef>
                <a:spcPct val="0"/>
              </a:spcBef>
            </a:pPr>
            <a:r>
              <a:rPr lang="en-US" sz="2907" dirty="0">
                <a:solidFill>
                  <a:srgbClr val="272F37"/>
                </a:solidFill>
                <a:latin typeface="Source Sans Pro Bold"/>
              </a:rPr>
              <a:t>Class </a:t>
            </a:r>
            <a:r>
              <a:rPr lang="en-US" sz="2907" dirty="0" err="1">
                <a:solidFill>
                  <a:srgbClr val="272F37"/>
                </a:solidFill>
                <a:latin typeface="Source Sans Pro Bold"/>
              </a:rPr>
              <a:t>MobilCrossroad</a:t>
            </a:r>
            <a:r>
              <a:rPr lang="en-US" sz="2907" dirty="0">
                <a:solidFill>
                  <a:srgbClr val="272F37"/>
                </a:solidFill>
                <a:latin typeface="Source Sans Pro Bold"/>
              </a:rPr>
              <a:t>(Mobil)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79193" y="725951"/>
            <a:ext cx="5849541" cy="605499"/>
            <a:chOff x="0" y="0"/>
            <a:chExt cx="7799388" cy="8073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07332" cy="807332"/>
            </a:xfrm>
            <a:custGeom>
              <a:avLst/>
              <a:gdLst/>
              <a:ahLst/>
              <a:cxnLst/>
              <a:rect l="l" t="t" r="r" b="b"/>
              <a:pathLst>
                <a:path w="807332" h="807332">
                  <a:moveTo>
                    <a:pt x="0" y="0"/>
                  </a:moveTo>
                  <a:lnTo>
                    <a:pt x="807332" y="0"/>
                  </a:lnTo>
                  <a:lnTo>
                    <a:pt x="807332" y="807332"/>
                  </a:lnTo>
                  <a:lnTo>
                    <a:pt x="0" y="807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994616" y="69697"/>
              <a:ext cx="6804772" cy="648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69"/>
                </a:lnSpc>
              </a:pPr>
              <a:r>
                <a:rPr lang="en-US" sz="1478" spc="146">
                  <a:solidFill>
                    <a:srgbClr val="96733E"/>
                  </a:solidFill>
                  <a:latin typeface="League Spartan"/>
                </a:rPr>
                <a:t>UNIVERSITAS TEKNOLOGI</a:t>
              </a:r>
            </a:p>
            <a:p>
              <a:pPr>
                <a:lnSpc>
                  <a:spcPts val="2069"/>
                </a:lnSpc>
                <a:spcBef>
                  <a:spcPct val="0"/>
                </a:spcBef>
              </a:pPr>
              <a:r>
                <a:rPr lang="en-US" sz="1478" spc="146">
                  <a:solidFill>
                    <a:srgbClr val="96733E"/>
                  </a:solidFill>
                  <a:latin typeface="League Spartan"/>
                </a:rPr>
                <a:t>YOGYAKARTA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69E2B76-6508-435E-503C-F81E224C6AAA}"/>
              </a:ext>
            </a:extLst>
          </p:cNvPr>
          <p:cNvGrpSpPr/>
          <p:nvPr/>
        </p:nvGrpSpPr>
        <p:grpSpPr>
          <a:xfrm>
            <a:off x="1440711" y="2076302"/>
            <a:ext cx="6090611" cy="6002359"/>
            <a:chOff x="1440711" y="2076302"/>
            <a:chExt cx="6090611" cy="6002359"/>
          </a:xfrm>
        </p:grpSpPr>
        <p:grpSp>
          <p:nvGrpSpPr>
            <p:cNvPr id="3" name="Group 3"/>
            <p:cNvGrpSpPr/>
            <p:nvPr/>
          </p:nvGrpSpPr>
          <p:grpSpPr>
            <a:xfrm>
              <a:off x="1440711" y="2076302"/>
              <a:ext cx="6090611" cy="6002359"/>
              <a:chOff x="0" y="0"/>
              <a:chExt cx="1604112" cy="158086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604112" cy="1580868"/>
              </a:xfrm>
              <a:custGeom>
                <a:avLst/>
                <a:gdLst/>
                <a:ahLst/>
                <a:cxnLst/>
                <a:rect l="l" t="t" r="r" b="b"/>
                <a:pathLst>
                  <a:path w="1604112" h="1580868">
                    <a:moveTo>
                      <a:pt x="0" y="0"/>
                    </a:moveTo>
                    <a:lnTo>
                      <a:pt x="1604112" y="0"/>
                    </a:lnTo>
                    <a:lnTo>
                      <a:pt x="1604112" y="1580868"/>
                    </a:lnTo>
                    <a:lnTo>
                      <a:pt x="0" y="1580868"/>
                    </a:lnTo>
                    <a:close/>
                  </a:path>
                </a:pathLst>
              </a:custGeom>
              <a:solidFill>
                <a:srgbClr val="96733E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604112" cy="16284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852765" y="2835385"/>
              <a:ext cx="4116297" cy="590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74"/>
                </a:lnSpc>
              </a:pPr>
              <a:r>
                <a:rPr lang="en-US" sz="4126" dirty="0">
                  <a:solidFill>
                    <a:srgbClr val="FFFFFF"/>
                  </a:solidFill>
                  <a:latin typeface="Inter Bold"/>
                </a:rPr>
                <a:t>POLIMORFISME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90865" y="3413416"/>
            <a:ext cx="3692951" cy="349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14"/>
              </a:lnSpc>
            </a:pPr>
            <a:r>
              <a:rPr lang="en-US" sz="2153" dirty="0" err="1">
                <a:solidFill>
                  <a:srgbClr val="FFFFFF"/>
                </a:solidFill>
                <a:latin typeface="Open Sans"/>
              </a:rPr>
              <a:t>Overiding</a:t>
            </a:r>
            <a:r>
              <a:rPr lang="en-US" sz="2153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53" dirty="0" err="1">
                <a:solidFill>
                  <a:srgbClr val="FFFFFF"/>
                </a:solidFill>
                <a:latin typeface="Open Sans"/>
              </a:rPr>
              <a:t>atau</a:t>
            </a:r>
            <a:r>
              <a:rPr lang="en-US" sz="2153" dirty="0">
                <a:solidFill>
                  <a:srgbClr val="FFFFFF"/>
                </a:solidFill>
                <a:latin typeface="Open Sans"/>
              </a:rPr>
              <a:t> Overloading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52765" y="4543801"/>
            <a:ext cx="5036269" cy="264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14"/>
              </a:lnSpc>
            </a:pPr>
            <a:r>
              <a:rPr lang="en-US" sz="2153" dirty="0" err="1">
                <a:solidFill>
                  <a:srgbClr val="FFFFFF"/>
                </a:solidFill>
                <a:latin typeface="Open Sans"/>
              </a:rPr>
              <a:t>merupakan</a:t>
            </a:r>
            <a:r>
              <a:rPr lang="en-US" sz="2153" dirty="0">
                <a:solidFill>
                  <a:srgbClr val="FFFFFF"/>
                </a:solidFill>
                <a:latin typeface="Open Sans"/>
              </a:rPr>
              <a:t> salah </a:t>
            </a:r>
            <a:r>
              <a:rPr lang="en-US" sz="2153" dirty="0" err="1">
                <a:solidFill>
                  <a:srgbClr val="FFFFFF"/>
                </a:solidFill>
                <a:latin typeface="Open Sans"/>
              </a:rPr>
              <a:t>satu</a:t>
            </a:r>
            <a:r>
              <a:rPr lang="en-US" sz="2153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53" dirty="0" err="1">
                <a:solidFill>
                  <a:srgbClr val="FFFFFF"/>
                </a:solidFill>
                <a:latin typeface="Open Sans"/>
              </a:rPr>
              <a:t>konsep</a:t>
            </a:r>
            <a:r>
              <a:rPr lang="en-US" sz="2153" dirty="0">
                <a:solidFill>
                  <a:srgbClr val="FFFFFF"/>
                </a:solidFill>
                <a:latin typeface="Open Sans"/>
              </a:rPr>
              <a:t> pada object oriented programming, yang </a:t>
            </a:r>
            <a:r>
              <a:rPr lang="en-US" sz="2153" dirty="0" err="1">
                <a:solidFill>
                  <a:srgbClr val="FFFFFF"/>
                </a:solidFill>
                <a:latin typeface="Open Sans"/>
              </a:rPr>
              <a:t>mengadopsi</a:t>
            </a:r>
            <a:r>
              <a:rPr lang="en-US" sz="2153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53" dirty="0" err="1">
                <a:solidFill>
                  <a:srgbClr val="FFFFFF"/>
                </a:solidFill>
                <a:latin typeface="Open Sans"/>
              </a:rPr>
              <a:t>konsep</a:t>
            </a:r>
            <a:r>
              <a:rPr lang="en-US" sz="2153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53" dirty="0" err="1">
                <a:solidFill>
                  <a:srgbClr val="FFFFFF"/>
                </a:solidFill>
                <a:latin typeface="Open Sans"/>
              </a:rPr>
              <a:t>pewarisan</a:t>
            </a:r>
            <a:r>
              <a:rPr lang="en-US" sz="2153" dirty="0">
                <a:solidFill>
                  <a:srgbClr val="FFFFFF"/>
                </a:solidFill>
                <a:latin typeface="Open Sans"/>
              </a:rPr>
              <a:t> yang di </a:t>
            </a:r>
            <a:r>
              <a:rPr lang="en-US" sz="2153" dirty="0" err="1">
                <a:solidFill>
                  <a:srgbClr val="FFFFFF"/>
                </a:solidFill>
                <a:latin typeface="Open Sans"/>
              </a:rPr>
              <a:t>miliki</a:t>
            </a:r>
            <a:r>
              <a:rPr lang="en-US" sz="2153" dirty="0">
                <a:solidFill>
                  <a:srgbClr val="FFFFFF"/>
                </a:solidFill>
                <a:latin typeface="Open Sans"/>
              </a:rPr>
              <a:t> oleh </a:t>
            </a:r>
            <a:r>
              <a:rPr lang="en-US" sz="2153" dirty="0" err="1">
                <a:solidFill>
                  <a:srgbClr val="FFFFFF"/>
                </a:solidFill>
                <a:latin typeface="Open Sans"/>
              </a:rPr>
              <a:t>suatu</a:t>
            </a:r>
            <a:r>
              <a:rPr lang="en-US" sz="2153" dirty="0">
                <a:solidFill>
                  <a:srgbClr val="FFFFFF"/>
                </a:solidFill>
                <a:latin typeface="Open Sans"/>
              </a:rPr>
              <a:t> object, </a:t>
            </a:r>
            <a:r>
              <a:rPr lang="en-US" sz="2153" dirty="0" err="1">
                <a:solidFill>
                  <a:srgbClr val="FFFFFF"/>
                </a:solidFill>
                <a:latin typeface="Open Sans"/>
              </a:rPr>
              <a:t>dimana</a:t>
            </a:r>
            <a:r>
              <a:rPr lang="en-US" sz="2153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53" dirty="0" err="1">
                <a:solidFill>
                  <a:srgbClr val="FFFFFF"/>
                </a:solidFill>
                <a:latin typeface="Open Sans"/>
              </a:rPr>
              <a:t>sebuah</a:t>
            </a:r>
            <a:r>
              <a:rPr lang="en-US" sz="2153" dirty="0">
                <a:solidFill>
                  <a:srgbClr val="FFFFFF"/>
                </a:solidFill>
                <a:latin typeface="Open Sans"/>
              </a:rPr>
              <a:t> class </a:t>
            </a:r>
            <a:r>
              <a:rPr lang="en-US" sz="2153" dirty="0" err="1">
                <a:solidFill>
                  <a:srgbClr val="FFFFFF"/>
                </a:solidFill>
                <a:latin typeface="Open Sans"/>
              </a:rPr>
              <a:t>akan</a:t>
            </a:r>
            <a:r>
              <a:rPr lang="en-US" sz="2153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53" dirty="0" err="1">
                <a:solidFill>
                  <a:srgbClr val="FFFFFF"/>
                </a:solidFill>
                <a:latin typeface="Open Sans"/>
              </a:rPr>
              <a:t>dimungkinkan</a:t>
            </a:r>
            <a:r>
              <a:rPr lang="en-US" sz="2153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53" dirty="0" err="1">
                <a:solidFill>
                  <a:srgbClr val="FFFFFF"/>
                </a:solidFill>
                <a:latin typeface="Open Sans"/>
              </a:rPr>
              <a:t>untuk</a:t>
            </a:r>
            <a:r>
              <a:rPr lang="en-US" sz="2153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53" dirty="0" err="1">
                <a:solidFill>
                  <a:srgbClr val="FFFFFF"/>
                </a:solidFill>
                <a:latin typeface="Open Sans"/>
              </a:rPr>
              <a:t>mengambil</a:t>
            </a:r>
            <a:r>
              <a:rPr lang="en-US" sz="2153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53" dirty="0" err="1">
                <a:solidFill>
                  <a:srgbClr val="FFFFFF"/>
                </a:solidFill>
                <a:latin typeface="Open Sans"/>
              </a:rPr>
              <a:t>isi</a:t>
            </a:r>
            <a:r>
              <a:rPr lang="en-US" sz="2153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53" dirty="0" err="1">
                <a:solidFill>
                  <a:srgbClr val="FFFFFF"/>
                </a:solidFill>
                <a:latin typeface="Open Sans"/>
              </a:rPr>
              <a:t>dari</a:t>
            </a:r>
            <a:r>
              <a:rPr lang="en-US" sz="2153" dirty="0">
                <a:solidFill>
                  <a:srgbClr val="FFFFFF"/>
                </a:solidFill>
                <a:latin typeface="Open Sans"/>
              </a:rPr>
              <a:t> class lain </a:t>
            </a:r>
            <a:r>
              <a:rPr lang="en-US" sz="2153" dirty="0" err="1">
                <a:solidFill>
                  <a:srgbClr val="FFFFFF"/>
                </a:solidFill>
                <a:latin typeface="Open Sans"/>
              </a:rPr>
              <a:t>sebagai</a:t>
            </a:r>
            <a:r>
              <a:rPr lang="en-US" sz="2153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53" dirty="0" err="1">
                <a:solidFill>
                  <a:srgbClr val="FFFFFF"/>
                </a:solidFill>
                <a:latin typeface="Open Sans"/>
              </a:rPr>
              <a:t>isi</a:t>
            </a:r>
            <a:r>
              <a:rPr lang="en-US" sz="2153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53" dirty="0" err="1">
                <a:solidFill>
                  <a:srgbClr val="FFFFFF"/>
                </a:solidFill>
                <a:latin typeface="Open Sans"/>
              </a:rPr>
              <a:t>dari</a:t>
            </a:r>
            <a:r>
              <a:rPr lang="en-US" sz="2153" dirty="0">
                <a:solidFill>
                  <a:srgbClr val="FFFFFF"/>
                </a:solidFill>
                <a:latin typeface="Open Sans"/>
              </a:rPr>
              <a:t> class </a:t>
            </a:r>
            <a:r>
              <a:rPr lang="en-US" sz="2153" dirty="0" err="1">
                <a:solidFill>
                  <a:srgbClr val="FFFFFF"/>
                </a:solidFill>
                <a:latin typeface="Open Sans"/>
              </a:rPr>
              <a:t>tersebut</a:t>
            </a:r>
            <a:r>
              <a:rPr lang="en-US" sz="2153" dirty="0">
                <a:solidFill>
                  <a:srgbClr val="FFFFFF"/>
                </a:solidFill>
                <a:latin typeface="Open Sans"/>
              </a:rPr>
              <a:t>.</a:t>
            </a:r>
          </a:p>
        </p:txBody>
      </p:sp>
      <p:sp>
        <p:nvSpPr>
          <p:cNvPr id="9" name="Freeform 9"/>
          <p:cNvSpPr/>
          <p:nvPr/>
        </p:nvSpPr>
        <p:spPr>
          <a:xfrm>
            <a:off x="8170637" y="4196121"/>
            <a:ext cx="8697765" cy="826207"/>
          </a:xfrm>
          <a:custGeom>
            <a:avLst/>
            <a:gdLst/>
            <a:ahLst/>
            <a:cxnLst/>
            <a:rect l="l" t="t" r="r" b="b"/>
            <a:pathLst>
              <a:path w="8697765" h="826207">
                <a:moveTo>
                  <a:pt x="0" y="0"/>
                </a:moveTo>
                <a:lnTo>
                  <a:pt x="8697765" y="0"/>
                </a:lnTo>
                <a:lnTo>
                  <a:pt x="8697765" y="826207"/>
                </a:lnTo>
                <a:lnTo>
                  <a:pt x="0" y="826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096" t="-387844" r="-13226" b="-360865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49524" y="6174822"/>
            <a:ext cx="8718877" cy="775629"/>
          </a:xfrm>
          <a:custGeom>
            <a:avLst/>
            <a:gdLst/>
            <a:ahLst/>
            <a:cxnLst/>
            <a:rect l="l" t="t" r="r" b="b"/>
            <a:pathLst>
              <a:path w="8718877" h="775629">
                <a:moveTo>
                  <a:pt x="0" y="0"/>
                </a:moveTo>
                <a:lnTo>
                  <a:pt x="8718878" y="0"/>
                </a:lnTo>
                <a:lnTo>
                  <a:pt x="8718878" y="775628"/>
                </a:lnTo>
                <a:lnTo>
                  <a:pt x="0" y="775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945" t="-418677" r="-23400" b="-45726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149524" y="7602870"/>
            <a:ext cx="8718877" cy="778402"/>
          </a:xfrm>
          <a:custGeom>
            <a:avLst/>
            <a:gdLst/>
            <a:ahLst/>
            <a:cxnLst/>
            <a:rect l="l" t="t" r="r" b="b"/>
            <a:pathLst>
              <a:path w="8718877" h="778402">
                <a:moveTo>
                  <a:pt x="0" y="0"/>
                </a:moveTo>
                <a:lnTo>
                  <a:pt x="8718878" y="0"/>
                </a:lnTo>
                <a:lnTo>
                  <a:pt x="8718878" y="778402"/>
                </a:lnTo>
                <a:lnTo>
                  <a:pt x="0" y="778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972" t="-381810" r="-21437" b="-484762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79193" y="725951"/>
            <a:ext cx="5849541" cy="605499"/>
            <a:chOff x="0" y="0"/>
            <a:chExt cx="7799388" cy="8073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07332" cy="807332"/>
            </a:xfrm>
            <a:custGeom>
              <a:avLst/>
              <a:gdLst/>
              <a:ahLst/>
              <a:cxnLst/>
              <a:rect l="l" t="t" r="r" b="b"/>
              <a:pathLst>
                <a:path w="807332" h="807332">
                  <a:moveTo>
                    <a:pt x="0" y="0"/>
                  </a:moveTo>
                  <a:lnTo>
                    <a:pt x="807332" y="0"/>
                  </a:lnTo>
                  <a:lnTo>
                    <a:pt x="807332" y="807332"/>
                  </a:lnTo>
                  <a:lnTo>
                    <a:pt x="0" y="807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994616" y="69697"/>
              <a:ext cx="6804772" cy="648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69"/>
                </a:lnSpc>
              </a:pPr>
              <a:r>
                <a:rPr lang="en-US" sz="1478" spc="146">
                  <a:solidFill>
                    <a:srgbClr val="96733E"/>
                  </a:solidFill>
                  <a:latin typeface="League Spartan"/>
                </a:rPr>
                <a:t>UNIVERSITAS TEKNOLOGI</a:t>
              </a:r>
            </a:p>
            <a:p>
              <a:pPr>
                <a:lnSpc>
                  <a:spcPts val="2069"/>
                </a:lnSpc>
                <a:spcBef>
                  <a:spcPct val="0"/>
                </a:spcBef>
              </a:pPr>
              <a:r>
                <a:rPr lang="en-US" sz="1478" spc="146">
                  <a:solidFill>
                    <a:srgbClr val="96733E"/>
                  </a:solidFill>
                  <a:latin typeface="League Spartan"/>
                </a:rPr>
                <a:t>YOGYAKARTA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8149524" y="1958587"/>
            <a:ext cx="8697765" cy="1379754"/>
          </a:xfrm>
          <a:custGeom>
            <a:avLst/>
            <a:gdLst/>
            <a:ahLst/>
            <a:cxnLst/>
            <a:rect l="l" t="t" r="r" b="b"/>
            <a:pathLst>
              <a:path w="8697765" h="1379754">
                <a:moveTo>
                  <a:pt x="0" y="0"/>
                </a:moveTo>
                <a:lnTo>
                  <a:pt x="8697765" y="0"/>
                </a:lnTo>
                <a:lnTo>
                  <a:pt x="8697765" y="1379754"/>
                </a:lnTo>
                <a:lnTo>
                  <a:pt x="0" y="13797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40" t="-52116" r="-23735" b="-307347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149524" y="1363628"/>
            <a:ext cx="4865267" cy="49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0"/>
              </a:lnSpc>
              <a:spcBef>
                <a:spcPct val="0"/>
              </a:spcBef>
            </a:pPr>
            <a:r>
              <a:rPr lang="en-US" sz="2907" dirty="0">
                <a:solidFill>
                  <a:srgbClr val="272F37"/>
                </a:solidFill>
                <a:latin typeface="Source Sans Pro Bold"/>
              </a:rPr>
              <a:t>Class </a:t>
            </a:r>
            <a:r>
              <a:rPr lang="en-US" sz="2907" dirty="0" err="1">
                <a:solidFill>
                  <a:srgbClr val="272F37"/>
                </a:solidFill>
                <a:latin typeface="Source Sans Pro Bold"/>
              </a:rPr>
              <a:t>KendaraanDarat</a:t>
            </a:r>
            <a:endParaRPr lang="en-US" sz="2907" dirty="0">
              <a:solidFill>
                <a:srgbClr val="272F37"/>
              </a:solidFill>
              <a:latin typeface="Source Sans Pro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170637" y="5182696"/>
            <a:ext cx="7748573" cy="32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70"/>
              </a:lnSpc>
              <a:spcBef>
                <a:spcPct val="0"/>
              </a:spcBef>
            </a:pPr>
            <a:r>
              <a:rPr lang="en-US" sz="1907" dirty="0" err="1">
                <a:solidFill>
                  <a:srgbClr val="272F37"/>
                </a:solidFill>
                <a:latin typeface="Source Sans Pro"/>
              </a:rPr>
              <a:t>Mengambil</a:t>
            </a:r>
            <a:r>
              <a:rPr lang="en-US" sz="1907" dirty="0">
                <a:solidFill>
                  <a:srgbClr val="272F37"/>
                </a:solidFill>
                <a:latin typeface="Source Sans Pro"/>
              </a:rPr>
              <a:t> function </a:t>
            </a:r>
            <a:r>
              <a:rPr lang="en-US" sz="1907" dirty="0" err="1">
                <a:solidFill>
                  <a:srgbClr val="272F37"/>
                </a:solidFill>
                <a:latin typeface="Source Sans Pro"/>
              </a:rPr>
              <a:t>informasi</a:t>
            </a:r>
            <a:r>
              <a:rPr lang="en-US" sz="1907" dirty="0">
                <a:solidFill>
                  <a:srgbClr val="272F37"/>
                </a:solidFill>
                <a:latin typeface="Source Sans Pro"/>
              </a:rPr>
              <a:t> </a:t>
            </a:r>
            <a:r>
              <a:rPr lang="en-US" sz="1907" dirty="0" err="1">
                <a:solidFill>
                  <a:srgbClr val="272F37"/>
                </a:solidFill>
                <a:latin typeface="Source Sans Pro"/>
              </a:rPr>
              <a:t>dari</a:t>
            </a:r>
            <a:r>
              <a:rPr lang="en-US" sz="1907" dirty="0">
                <a:solidFill>
                  <a:srgbClr val="272F37"/>
                </a:solidFill>
                <a:latin typeface="Source Sans Pro"/>
              </a:rPr>
              <a:t> </a:t>
            </a:r>
            <a:r>
              <a:rPr lang="en-US" sz="1907" dirty="0" err="1">
                <a:solidFill>
                  <a:srgbClr val="272F37"/>
                </a:solidFill>
                <a:latin typeface="Source Sans Pro"/>
              </a:rPr>
              <a:t>kelas</a:t>
            </a:r>
            <a:r>
              <a:rPr lang="en-US" sz="1907" dirty="0">
                <a:solidFill>
                  <a:srgbClr val="272F37"/>
                </a:solidFill>
                <a:latin typeface="Source Sans Pro"/>
              </a:rPr>
              <a:t> </a:t>
            </a:r>
            <a:r>
              <a:rPr lang="en-US" sz="1907" dirty="0" err="1">
                <a:solidFill>
                  <a:srgbClr val="272F37"/>
                </a:solidFill>
                <a:latin typeface="Source Sans Pro"/>
              </a:rPr>
              <a:t>induk</a:t>
            </a:r>
            <a:r>
              <a:rPr lang="en-US" sz="1907" dirty="0">
                <a:solidFill>
                  <a:srgbClr val="272F37"/>
                </a:solidFill>
                <a:latin typeface="Source Sans Pro"/>
              </a:rPr>
              <a:t> </a:t>
            </a:r>
            <a:r>
              <a:rPr lang="en-US" sz="1907" dirty="0" err="1">
                <a:solidFill>
                  <a:srgbClr val="272F37"/>
                </a:solidFill>
                <a:latin typeface="Source Sans Pro"/>
              </a:rPr>
              <a:t>KendaraanDarat</a:t>
            </a:r>
            <a:endParaRPr lang="en-US" sz="1907" dirty="0">
              <a:solidFill>
                <a:srgbClr val="272F37"/>
              </a:solidFill>
              <a:latin typeface="Source Sans Pr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170637" y="3611230"/>
            <a:ext cx="6050851" cy="49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0"/>
              </a:lnSpc>
              <a:spcBef>
                <a:spcPct val="0"/>
              </a:spcBef>
            </a:pPr>
            <a:r>
              <a:rPr lang="en-US" sz="2907" dirty="0">
                <a:solidFill>
                  <a:srgbClr val="272F37"/>
                </a:solidFill>
                <a:latin typeface="Source Sans Pro Bold"/>
              </a:rPr>
              <a:t>Class </a:t>
            </a:r>
            <a:r>
              <a:rPr lang="en-US" sz="2907" dirty="0" err="1">
                <a:solidFill>
                  <a:srgbClr val="272F37"/>
                </a:solidFill>
                <a:latin typeface="Source Sans Pro Bold"/>
              </a:rPr>
              <a:t>Kereta</a:t>
            </a:r>
            <a:r>
              <a:rPr lang="en-US" sz="2907" dirty="0">
                <a:solidFill>
                  <a:srgbClr val="272F37"/>
                </a:solidFill>
                <a:latin typeface="Source Sans Pro Bold"/>
              </a:rPr>
              <a:t>(</a:t>
            </a:r>
            <a:r>
              <a:rPr lang="en-US" sz="2907" dirty="0" err="1">
                <a:solidFill>
                  <a:srgbClr val="272F37"/>
                </a:solidFill>
                <a:latin typeface="Source Sans Pro Bold"/>
              </a:rPr>
              <a:t>KendaraanDarat</a:t>
            </a:r>
            <a:r>
              <a:rPr lang="en-US" sz="2907" dirty="0">
                <a:solidFill>
                  <a:srgbClr val="272F37"/>
                </a:solidFill>
                <a:latin typeface="Source Sans Pro Bold"/>
              </a:rPr>
              <a:t>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49524" y="5591446"/>
            <a:ext cx="6050851" cy="49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0"/>
              </a:lnSpc>
              <a:spcBef>
                <a:spcPct val="0"/>
              </a:spcBef>
            </a:pPr>
            <a:r>
              <a:rPr lang="en-US" sz="2907" dirty="0">
                <a:solidFill>
                  <a:srgbClr val="272F37"/>
                </a:solidFill>
                <a:latin typeface="Source Sans Pro Bold"/>
              </a:rPr>
              <a:t>Class </a:t>
            </a:r>
            <a:r>
              <a:rPr lang="en-US" sz="2907" dirty="0" err="1">
                <a:solidFill>
                  <a:srgbClr val="272F37"/>
                </a:solidFill>
                <a:latin typeface="Source Sans Pro Bold"/>
              </a:rPr>
              <a:t>MobilBalap</a:t>
            </a:r>
            <a:r>
              <a:rPr lang="en-US" sz="2907" dirty="0">
                <a:solidFill>
                  <a:srgbClr val="272F37"/>
                </a:solidFill>
                <a:latin typeface="Source Sans Pro Bold"/>
              </a:rPr>
              <a:t>(Mobil)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70637" y="7000444"/>
            <a:ext cx="6050851" cy="49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0"/>
              </a:lnSpc>
              <a:spcBef>
                <a:spcPct val="0"/>
              </a:spcBef>
            </a:pPr>
            <a:r>
              <a:rPr lang="en-US" sz="2907" dirty="0">
                <a:solidFill>
                  <a:srgbClr val="272F37"/>
                </a:solidFill>
                <a:latin typeface="Source Sans Pro Bold"/>
              </a:rPr>
              <a:t>Class Crossroad(Mobil)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49524" y="8543197"/>
            <a:ext cx="7748573" cy="32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70"/>
              </a:lnSpc>
              <a:spcBef>
                <a:spcPct val="0"/>
              </a:spcBef>
            </a:pPr>
            <a:r>
              <a:rPr lang="en-US" sz="1907" dirty="0" err="1">
                <a:solidFill>
                  <a:srgbClr val="272F37"/>
                </a:solidFill>
                <a:latin typeface="Source Sans Pro"/>
              </a:rPr>
              <a:t>Mengambil</a:t>
            </a:r>
            <a:r>
              <a:rPr lang="en-US" sz="1907" dirty="0">
                <a:solidFill>
                  <a:srgbClr val="272F37"/>
                </a:solidFill>
                <a:latin typeface="Source Sans Pro"/>
              </a:rPr>
              <a:t> function </a:t>
            </a:r>
            <a:r>
              <a:rPr lang="en-US" sz="1907" dirty="0" err="1">
                <a:solidFill>
                  <a:srgbClr val="272F37"/>
                </a:solidFill>
                <a:latin typeface="Source Sans Pro"/>
              </a:rPr>
              <a:t>informasi</a:t>
            </a:r>
            <a:r>
              <a:rPr lang="en-US" sz="1907" dirty="0">
                <a:solidFill>
                  <a:srgbClr val="272F37"/>
                </a:solidFill>
                <a:latin typeface="Source Sans Pro"/>
              </a:rPr>
              <a:t> </a:t>
            </a:r>
            <a:r>
              <a:rPr lang="en-US" sz="1907" dirty="0" err="1">
                <a:solidFill>
                  <a:srgbClr val="272F37"/>
                </a:solidFill>
                <a:latin typeface="Source Sans Pro"/>
              </a:rPr>
              <a:t>dari</a:t>
            </a:r>
            <a:r>
              <a:rPr lang="en-US" sz="1907" dirty="0">
                <a:solidFill>
                  <a:srgbClr val="272F37"/>
                </a:solidFill>
                <a:latin typeface="Source Sans Pro"/>
              </a:rPr>
              <a:t> </a:t>
            </a:r>
            <a:r>
              <a:rPr lang="en-US" sz="1907" dirty="0" err="1">
                <a:solidFill>
                  <a:srgbClr val="272F37"/>
                </a:solidFill>
                <a:latin typeface="Source Sans Pro"/>
              </a:rPr>
              <a:t>kelas</a:t>
            </a:r>
            <a:r>
              <a:rPr lang="en-US" sz="1907" dirty="0">
                <a:solidFill>
                  <a:srgbClr val="272F37"/>
                </a:solidFill>
                <a:latin typeface="Source Sans Pro"/>
              </a:rPr>
              <a:t> </a:t>
            </a:r>
            <a:r>
              <a:rPr lang="en-US" sz="1907" dirty="0" err="1">
                <a:solidFill>
                  <a:srgbClr val="272F37"/>
                </a:solidFill>
                <a:latin typeface="Source Sans Pro"/>
              </a:rPr>
              <a:t>induk</a:t>
            </a:r>
            <a:r>
              <a:rPr lang="en-US" sz="1907" dirty="0">
                <a:solidFill>
                  <a:srgbClr val="272F37"/>
                </a:solidFill>
                <a:latin typeface="Source Sans Pro"/>
              </a:rPr>
              <a:t> Mobil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2983" y="6981534"/>
            <a:ext cx="6408750" cy="1699558"/>
          </a:xfrm>
          <a:custGeom>
            <a:avLst/>
            <a:gdLst/>
            <a:ahLst/>
            <a:cxnLst/>
            <a:rect l="l" t="t" r="r" b="b"/>
            <a:pathLst>
              <a:path w="6408750" h="1699558">
                <a:moveTo>
                  <a:pt x="0" y="0"/>
                </a:moveTo>
                <a:lnTo>
                  <a:pt x="6408750" y="0"/>
                </a:lnTo>
                <a:lnTo>
                  <a:pt x="6408750" y="1699558"/>
                </a:lnTo>
                <a:lnTo>
                  <a:pt x="0" y="1699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751" t="-286389" r="-176446" b="-3076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37638" y="3812618"/>
            <a:ext cx="8244454" cy="2254516"/>
          </a:xfrm>
          <a:custGeom>
            <a:avLst/>
            <a:gdLst/>
            <a:ahLst/>
            <a:cxnLst/>
            <a:rect l="l" t="t" r="r" b="b"/>
            <a:pathLst>
              <a:path w="8244454" h="2254516">
                <a:moveTo>
                  <a:pt x="0" y="0"/>
                </a:moveTo>
                <a:lnTo>
                  <a:pt x="8244454" y="0"/>
                </a:lnTo>
                <a:lnTo>
                  <a:pt x="8244454" y="2254516"/>
                </a:lnTo>
                <a:lnTo>
                  <a:pt x="0" y="2254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58" t="-95791" r="-20424" b="-9729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2983" y="3812618"/>
            <a:ext cx="6393529" cy="2254516"/>
          </a:xfrm>
          <a:custGeom>
            <a:avLst/>
            <a:gdLst/>
            <a:ahLst/>
            <a:cxnLst/>
            <a:rect l="l" t="t" r="r" b="b"/>
            <a:pathLst>
              <a:path w="6393529" h="2254516">
                <a:moveTo>
                  <a:pt x="0" y="0"/>
                </a:moveTo>
                <a:lnTo>
                  <a:pt x="6393528" y="0"/>
                </a:lnTo>
                <a:lnTo>
                  <a:pt x="6393528" y="2254516"/>
                </a:lnTo>
                <a:lnTo>
                  <a:pt x="0" y="2254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786" t="-268178" r="-231831" b="-25971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37638" y="6981534"/>
            <a:ext cx="8257380" cy="1722205"/>
          </a:xfrm>
          <a:custGeom>
            <a:avLst/>
            <a:gdLst/>
            <a:ahLst/>
            <a:cxnLst/>
            <a:rect l="l" t="t" r="r" b="b"/>
            <a:pathLst>
              <a:path w="8257380" h="1722205">
                <a:moveTo>
                  <a:pt x="0" y="0"/>
                </a:moveTo>
                <a:lnTo>
                  <a:pt x="8257379" y="0"/>
                </a:lnTo>
                <a:lnTo>
                  <a:pt x="8257379" y="1722205"/>
                </a:lnTo>
                <a:lnTo>
                  <a:pt x="0" y="1722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230" t="-158637" r="-36741" b="-18089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2983" y="3274675"/>
            <a:ext cx="5340430" cy="35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2"/>
              </a:lnSpc>
            </a:pPr>
            <a:r>
              <a:rPr lang="en-US" sz="2300">
                <a:solidFill>
                  <a:srgbClr val="272F37"/>
                </a:solidFill>
                <a:latin typeface="Inter Bold"/>
              </a:rPr>
              <a:t>Menu Utama - Informasi Keseluruhan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2983" y="6438609"/>
            <a:ext cx="7447229" cy="35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2"/>
              </a:lnSpc>
            </a:pPr>
            <a:r>
              <a:rPr lang="en-US" sz="2300" dirty="0">
                <a:solidFill>
                  <a:srgbClr val="272F37"/>
                </a:solidFill>
                <a:latin typeface="Inter Bold"/>
              </a:rPr>
              <a:t>Menu Utama - </a:t>
            </a:r>
            <a:r>
              <a:rPr lang="en-US" sz="2300" dirty="0" err="1">
                <a:solidFill>
                  <a:srgbClr val="272F37"/>
                </a:solidFill>
                <a:latin typeface="Inter Bold"/>
              </a:rPr>
              <a:t>Kereta</a:t>
            </a:r>
            <a:r>
              <a:rPr lang="en-US" sz="2300" dirty="0">
                <a:solidFill>
                  <a:srgbClr val="272F37"/>
                </a:solidFill>
                <a:latin typeface="Inter Bold"/>
              </a:rPr>
              <a:t> - </a:t>
            </a:r>
            <a:r>
              <a:rPr lang="en-US" sz="2300" dirty="0" err="1">
                <a:solidFill>
                  <a:srgbClr val="272F37"/>
                </a:solidFill>
                <a:latin typeface="Inter Bold"/>
              </a:rPr>
              <a:t>Tampilkan</a:t>
            </a:r>
            <a:r>
              <a:rPr lang="en-US" sz="2300" dirty="0">
                <a:solidFill>
                  <a:srgbClr val="272F37"/>
                </a:solidFill>
                <a:latin typeface="Inter Bold"/>
              </a:rPr>
              <a:t> </a:t>
            </a:r>
            <a:r>
              <a:rPr lang="en-US" sz="2300" dirty="0" err="1">
                <a:solidFill>
                  <a:srgbClr val="272F37"/>
                </a:solidFill>
                <a:latin typeface="Inter Bold"/>
              </a:rPr>
              <a:t>Informasi</a:t>
            </a:r>
            <a:r>
              <a:rPr lang="en-US" sz="2300" dirty="0">
                <a:solidFill>
                  <a:srgbClr val="272F37"/>
                </a:solidFill>
                <a:latin typeface="Inter Bold"/>
              </a:rPr>
              <a:t> </a:t>
            </a:r>
            <a:r>
              <a:rPr lang="en-US" sz="2300" dirty="0" err="1">
                <a:solidFill>
                  <a:srgbClr val="272F37"/>
                </a:solidFill>
                <a:latin typeface="Inter Bold"/>
              </a:rPr>
              <a:t>Kereta</a:t>
            </a:r>
            <a:endParaRPr lang="en-US" sz="2300" dirty="0">
              <a:solidFill>
                <a:srgbClr val="272F37"/>
              </a:solidFill>
              <a:latin typeface="Inter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79193" y="725951"/>
            <a:ext cx="5849541" cy="605499"/>
            <a:chOff x="0" y="0"/>
            <a:chExt cx="7799388" cy="8073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7332" cy="807332"/>
            </a:xfrm>
            <a:custGeom>
              <a:avLst/>
              <a:gdLst/>
              <a:ahLst/>
              <a:cxnLst/>
              <a:rect l="l" t="t" r="r" b="b"/>
              <a:pathLst>
                <a:path w="807332" h="807332">
                  <a:moveTo>
                    <a:pt x="0" y="0"/>
                  </a:moveTo>
                  <a:lnTo>
                    <a:pt x="807332" y="0"/>
                  </a:lnTo>
                  <a:lnTo>
                    <a:pt x="807332" y="807332"/>
                  </a:lnTo>
                  <a:lnTo>
                    <a:pt x="0" y="807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994616" y="69697"/>
              <a:ext cx="6804772" cy="648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69"/>
                </a:lnSpc>
              </a:pPr>
              <a:r>
                <a:rPr lang="en-US" sz="1478" spc="146">
                  <a:solidFill>
                    <a:srgbClr val="96733E"/>
                  </a:solidFill>
                  <a:latin typeface="League Spartan"/>
                </a:rPr>
                <a:t>UNIVERSITAS TEKNOLOGI</a:t>
              </a:r>
            </a:p>
            <a:p>
              <a:pPr>
                <a:lnSpc>
                  <a:spcPts val="2069"/>
                </a:lnSpc>
                <a:spcBef>
                  <a:spcPct val="0"/>
                </a:spcBef>
              </a:pPr>
              <a:r>
                <a:rPr lang="en-US" sz="1478" spc="146">
                  <a:solidFill>
                    <a:srgbClr val="96733E"/>
                  </a:solidFill>
                  <a:latin typeface="League Spartan"/>
                </a:rPr>
                <a:t>YOGYAKARTA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378476" y="1783467"/>
            <a:ext cx="7464132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 dirty="0">
                <a:solidFill>
                  <a:srgbClr val="96733E"/>
                </a:solidFill>
                <a:latin typeface="Inter Bold"/>
              </a:rPr>
              <a:t>TAMPILAN OUTPUT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78476" y="1783467"/>
            <a:ext cx="7464132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>
                <a:solidFill>
                  <a:srgbClr val="96733E"/>
                </a:solidFill>
                <a:latin typeface="Inter Bold"/>
              </a:rPr>
              <a:t>TAMPILAN OUTPUT</a:t>
            </a:r>
          </a:p>
        </p:txBody>
      </p:sp>
      <p:sp>
        <p:nvSpPr>
          <p:cNvPr id="4" name="Freeform 4"/>
          <p:cNvSpPr/>
          <p:nvPr/>
        </p:nvSpPr>
        <p:spPr>
          <a:xfrm>
            <a:off x="1179505" y="4100814"/>
            <a:ext cx="6408750" cy="1279802"/>
          </a:xfrm>
          <a:custGeom>
            <a:avLst/>
            <a:gdLst/>
            <a:ahLst/>
            <a:cxnLst/>
            <a:rect l="l" t="t" r="r" b="b"/>
            <a:pathLst>
              <a:path w="8545000" h="1706402">
                <a:moveTo>
                  <a:pt x="0" y="0"/>
                </a:moveTo>
                <a:lnTo>
                  <a:pt x="8545000" y="0"/>
                </a:lnTo>
                <a:lnTo>
                  <a:pt x="8545000" y="1706402"/>
                </a:lnTo>
                <a:lnTo>
                  <a:pt x="0" y="1706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263" t="-355282" r="-226033" b="-63564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24160" y="4100814"/>
            <a:ext cx="8217417" cy="1368188"/>
          </a:xfrm>
          <a:custGeom>
            <a:avLst/>
            <a:gdLst/>
            <a:ahLst/>
            <a:cxnLst/>
            <a:rect l="l" t="t" r="r" b="b"/>
            <a:pathLst>
              <a:path w="10956556" h="1824250">
                <a:moveTo>
                  <a:pt x="0" y="0"/>
                </a:moveTo>
                <a:lnTo>
                  <a:pt x="10956557" y="0"/>
                </a:lnTo>
                <a:lnTo>
                  <a:pt x="10956557" y="1824250"/>
                </a:lnTo>
                <a:lnTo>
                  <a:pt x="0" y="1824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154" t="-200324" r="-38610" b="-2529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79505" y="3637592"/>
            <a:ext cx="7447229" cy="35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2"/>
              </a:lnSpc>
            </a:pPr>
            <a:r>
              <a:rPr lang="en-US" sz="2300" dirty="0" err="1">
                <a:solidFill>
                  <a:srgbClr val="272F37"/>
                </a:solidFill>
                <a:latin typeface="Inter Bold"/>
              </a:rPr>
              <a:t>Tambah</a:t>
            </a:r>
            <a:r>
              <a:rPr lang="en-US" sz="2300" dirty="0">
                <a:solidFill>
                  <a:srgbClr val="272F37"/>
                </a:solidFill>
                <a:latin typeface="Inter Bold"/>
              </a:rPr>
              <a:t> Rute </a:t>
            </a:r>
            <a:r>
              <a:rPr lang="en-US" sz="2300" dirty="0" err="1">
                <a:solidFill>
                  <a:srgbClr val="272F37"/>
                </a:solidFill>
                <a:latin typeface="Inter Bold"/>
              </a:rPr>
              <a:t>Kereta</a:t>
            </a:r>
            <a:endParaRPr lang="en-US" sz="2300" dirty="0">
              <a:solidFill>
                <a:srgbClr val="272F37"/>
              </a:solidFill>
              <a:latin typeface="Inter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579193" y="725951"/>
            <a:ext cx="5849541" cy="605499"/>
            <a:chOff x="0" y="0"/>
            <a:chExt cx="7799388" cy="8073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07332" cy="807332"/>
            </a:xfrm>
            <a:custGeom>
              <a:avLst/>
              <a:gdLst/>
              <a:ahLst/>
              <a:cxnLst/>
              <a:rect l="l" t="t" r="r" b="b"/>
              <a:pathLst>
                <a:path w="807332" h="807332">
                  <a:moveTo>
                    <a:pt x="0" y="0"/>
                  </a:moveTo>
                  <a:lnTo>
                    <a:pt x="807332" y="0"/>
                  </a:lnTo>
                  <a:lnTo>
                    <a:pt x="807332" y="807332"/>
                  </a:lnTo>
                  <a:lnTo>
                    <a:pt x="0" y="807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994616" y="69697"/>
              <a:ext cx="6804772" cy="648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69"/>
                </a:lnSpc>
              </a:pPr>
              <a:r>
                <a:rPr lang="en-US" sz="1478" spc="146">
                  <a:solidFill>
                    <a:srgbClr val="96733E"/>
                  </a:solidFill>
                  <a:latin typeface="League Spartan"/>
                </a:rPr>
                <a:t>UNIVERSITAS TEKNOLOGI</a:t>
              </a:r>
            </a:p>
            <a:p>
              <a:pPr>
                <a:lnSpc>
                  <a:spcPts val="2069"/>
                </a:lnSpc>
                <a:spcBef>
                  <a:spcPct val="0"/>
                </a:spcBef>
              </a:pPr>
              <a:r>
                <a:rPr lang="en-US" sz="1478" spc="146">
                  <a:solidFill>
                    <a:srgbClr val="96733E"/>
                  </a:solidFill>
                  <a:latin typeface="League Spartan"/>
                </a:rPr>
                <a:t>YOGYAKARTA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168906" y="6667290"/>
            <a:ext cx="6316196" cy="1500878"/>
          </a:xfrm>
          <a:custGeom>
            <a:avLst/>
            <a:gdLst/>
            <a:ahLst/>
            <a:cxnLst/>
            <a:rect l="l" t="t" r="r" b="b"/>
            <a:pathLst>
              <a:path w="8421595" h="2001171">
                <a:moveTo>
                  <a:pt x="0" y="0"/>
                </a:moveTo>
                <a:lnTo>
                  <a:pt x="8421595" y="0"/>
                </a:lnTo>
                <a:lnTo>
                  <a:pt x="8421595" y="2001171"/>
                </a:lnTo>
                <a:lnTo>
                  <a:pt x="0" y="20011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739" t="-206661" r="-104745" b="-26971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843714" y="6697977"/>
            <a:ext cx="8415585" cy="1492125"/>
          </a:xfrm>
          <a:custGeom>
            <a:avLst/>
            <a:gdLst/>
            <a:ahLst/>
            <a:cxnLst/>
            <a:rect l="l" t="t" r="r" b="b"/>
            <a:pathLst>
              <a:path w="11220780" h="1989500">
                <a:moveTo>
                  <a:pt x="0" y="0"/>
                </a:moveTo>
                <a:lnTo>
                  <a:pt x="11220781" y="0"/>
                </a:lnTo>
                <a:lnTo>
                  <a:pt x="11220781" y="1989500"/>
                </a:lnTo>
                <a:lnTo>
                  <a:pt x="0" y="1989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259" t="-191199" r="-39494" b="-234654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68906" y="6090805"/>
            <a:ext cx="5340430" cy="35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2"/>
              </a:lnSpc>
            </a:pPr>
            <a:r>
              <a:rPr lang="en-US" sz="2300" dirty="0" err="1">
                <a:solidFill>
                  <a:srgbClr val="272F37"/>
                </a:solidFill>
                <a:latin typeface="Inter Bold"/>
              </a:rPr>
              <a:t>Kurangi</a:t>
            </a:r>
            <a:r>
              <a:rPr lang="en-US" sz="2300" dirty="0">
                <a:solidFill>
                  <a:srgbClr val="272F37"/>
                </a:solidFill>
                <a:latin typeface="Inter Bold"/>
              </a:rPr>
              <a:t> Rute </a:t>
            </a:r>
            <a:r>
              <a:rPr lang="en-US" sz="2300" dirty="0" err="1">
                <a:solidFill>
                  <a:srgbClr val="272F37"/>
                </a:solidFill>
                <a:latin typeface="Inter Bold"/>
              </a:rPr>
              <a:t>Kereta</a:t>
            </a:r>
            <a:endParaRPr lang="en-US" sz="2300" dirty="0">
              <a:solidFill>
                <a:srgbClr val="272F37"/>
              </a:solidFill>
              <a:latin typeface="Inte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767596"/>
            <a:ext cx="6316196" cy="2134845"/>
          </a:xfrm>
          <a:custGeom>
            <a:avLst/>
            <a:gdLst/>
            <a:ahLst/>
            <a:cxnLst/>
            <a:rect l="l" t="t" r="r" b="b"/>
            <a:pathLst>
              <a:path w="6316196" h="2134845">
                <a:moveTo>
                  <a:pt x="0" y="0"/>
                </a:moveTo>
                <a:lnTo>
                  <a:pt x="6316196" y="0"/>
                </a:lnTo>
                <a:lnTo>
                  <a:pt x="6316196" y="2134845"/>
                </a:lnTo>
                <a:lnTo>
                  <a:pt x="0" y="2134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476" t="-287350" r="-300197" b="-4026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03509" y="3767596"/>
            <a:ext cx="8404986" cy="1984648"/>
          </a:xfrm>
          <a:custGeom>
            <a:avLst/>
            <a:gdLst/>
            <a:ahLst/>
            <a:cxnLst/>
            <a:rect l="l" t="t" r="r" b="b"/>
            <a:pathLst>
              <a:path w="8404986" h="1984648">
                <a:moveTo>
                  <a:pt x="0" y="0"/>
                </a:moveTo>
                <a:lnTo>
                  <a:pt x="8404986" y="0"/>
                </a:lnTo>
                <a:lnTo>
                  <a:pt x="8404986" y="1984648"/>
                </a:lnTo>
                <a:lnTo>
                  <a:pt x="0" y="1984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635" t="-287299" r="-172958" b="-38118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286266"/>
            <a:ext cx="7447229" cy="35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2"/>
              </a:lnSpc>
            </a:pPr>
            <a:r>
              <a:rPr lang="en-US" sz="2300" dirty="0">
                <a:solidFill>
                  <a:srgbClr val="272F37"/>
                </a:solidFill>
                <a:latin typeface="Inter Bold"/>
              </a:rPr>
              <a:t>Menu Utama - Mobil - Mobil </a:t>
            </a:r>
            <a:r>
              <a:rPr lang="en-US" sz="2300" dirty="0" err="1">
                <a:solidFill>
                  <a:srgbClr val="272F37"/>
                </a:solidFill>
                <a:latin typeface="Inter Bold"/>
              </a:rPr>
              <a:t>Balap</a:t>
            </a:r>
            <a:endParaRPr lang="en-US" sz="2300" dirty="0">
              <a:solidFill>
                <a:srgbClr val="272F37"/>
              </a:solidFill>
              <a:latin typeface="Inter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8700" y="6791265"/>
            <a:ext cx="6316196" cy="1355449"/>
          </a:xfrm>
          <a:custGeom>
            <a:avLst/>
            <a:gdLst/>
            <a:ahLst/>
            <a:cxnLst/>
            <a:rect l="l" t="t" r="r" b="b"/>
            <a:pathLst>
              <a:path w="8421595" h="1807265">
                <a:moveTo>
                  <a:pt x="0" y="0"/>
                </a:moveTo>
                <a:lnTo>
                  <a:pt x="8421595" y="0"/>
                </a:lnTo>
                <a:lnTo>
                  <a:pt x="8421595" y="1807265"/>
                </a:lnTo>
                <a:lnTo>
                  <a:pt x="0" y="18072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676" t="-301778" r="-160994" b="-4073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703509" y="6742269"/>
            <a:ext cx="8404986" cy="1404445"/>
          </a:xfrm>
          <a:custGeom>
            <a:avLst/>
            <a:gdLst/>
            <a:ahLst/>
            <a:cxnLst/>
            <a:rect l="l" t="t" r="r" b="b"/>
            <a:pathLst>
              <a:path w="11206648" h="1872593">
                <a:moveTo>
                  <a:pt x="0" y="0"/>
                </a:moveTo>
                <a:lnTo>
                  <a:pt x="11206648" y="0"/>
                </a:lnTo>
                <a:lnTo>
                  <a:pt x="11206648" y="1872593"/>
                </a:lnTo>
                <a:lnTo>
                  <a:pt x="0" y="18725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661" t="-190754" r="-36484" b="-25171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6313829"/>
            <a:ext cx="7447229" cy="35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2"/>
              </a:lnSpc>
            </a:pPr>
            <a:r>
              <a:rPr lang="en-US" sz="2300" dirty="0">
                <a:solidFill>
                  <a:srgbClr val="272F37"/>
                </a:solidFill>
                <a:latin typeface="Inter Bold"/>
              </a:rPr>
              <a:t>Mobil </a:t>
            </a:r>
            <a:r>
              <a:rPr lang="en-US" sz="2300" dirty="0" err="1">
                <a:solidFill>
                  <a:srgbClr val="272F37"/>
                </a:solidFill>
                <a:latin typeface="Inter Bold"/>
              </a:rPr>
              <a:t>Balap</a:t>
            </a:r>
            <a:r>
              <a:rPr lang="en-US" sz="2300" dirty="0">
                <a:solidFill>
                  <a:srgbClr val="272F37"/>
                </a:solidFill>
                <a:latin typeface="Inter Bold"/>
              </a:rPr>
              <a:t> - </a:t>
            </a:r>
            <a:r>
              <a:rPr lang="en-US" sz="2300" dirty="0" err="1">
                <a:solidFill>
                  <a:srgbClr val="272F37"/>
                </a:solidFill>
                <a:latin typeface="Inter Bold"/>
              </a:rPr>
              <a:t>Tampilkan</a:t>
            </a:r>
            <a:r>
              <a:rPr lang="en-US" sz="2300" dirty="0">
                <a:solidFill>
                  <a:srgbClr val="272F37"/>
                </a:solidFill>
                <a:latin typeface="Inter Bold"/>
              </a:rPr>
              <a:t> </a:t>
            </a:r>
            <a:r>
              <a:rPr lang="en-US" sz="2300" dirty="0" err="1">
                <a:solidFill>
                  <a:srgbClr val="272F37"/>
                </a:solidFill>
                <a:latin typeface="Inter Bold"/>
              </a:rPr>
              <a:t>Informasi</a:t>
            </a:r>
            <a:r>
              <a:rPr lang="en-US" sz="2300" dirty="0">
                <a:solidFill>
                  <a:srgbClr val="272F37"/>
                </a:solidFill>
                <a:latin typeface="Inter Bold"/>
              </a:rPr>
              <a:t> Mobil </a:t>
            </a:r>
            <a:r>
              <a:rPr lang="en-US" sz="2300" dirty="0" err="1">
                <a:solidFill>
                  <a:srgbClr val="272F37"/>
                </a:solidFill>
                <a:latin typeface="Inter Bold"/>
              </a:rPr>
              <a:t>Balap</a:t>
            </a:r>
            <a:endParaRPr lang="en-US" sz="2300" dirty="0">
              <a:solidFill>
                <a:srgbClr val="272F37"/>
              </a:solidFill>
              <a:latin typeface="Inter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579193" y="725951"/>
            <a:ext cx="5849541" cy="605499"/>
            <a:chOff x="0" y="0"/>
            <a:chExt cx="7799388" cy="8073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7332" cy="807332"/>
            </a:xfrm>
            <a:custGeom>
              <a:avLst/>
              <a:gdLst/>
              <a:ahLst/>
              <a:cxnLst/>
              <a:rect l="l" t="t" r="r" b="b"/>
              <a:pathLst>
                <a:path w="807332" h="807332">
                  <a:moveTo>
                    <a:pt x="0" y="0"/>
                  </a:moveTo>
                  <a:lnTo>
                    <a:pt x="807332" y="0"/>
                  </a:lnTo>
                  <a:lnTo>
                    <a:pt x="807332" y="807332"/>
                  </a:lnTo>
                  <a:lnTo>
                    <a:pt x="0" y="807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994616" y="69697"/>
              <a:ext cx="6804772" cy="648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69"/>
                </a:lnSpc>
              </a:pPr>
              <a:r>
                <a:rPr lang="en-US" sz="1478" spc="146">
                  <a:solidFill>
                    <a:srgbClr val="96733E"/>
                  </a:solidFill>
                  <a:latin typeface="League Spartan"/>
                </a:rPr>
                <a:t>UNIVERSITAS TEKNOLOGI</a:t>
              </a:r>
            </a:p>
            <a:p>
              <a:pPr>
                <a:lnSpc>
                  <a:spcPts val="2069"/>
                </a:lnSpc>
                <a:spcBef>
                  <a:spcPct val="0"/>
                </a:spcBef>
              </a:pPr>
              <a:r>
                <a:rPr lang="en-US" sz="1478" spc="146">
                  <a:solidFill>
                    <a:srgbClr val="96733E"/>
                  </a:solidFill>
                  <a:latin typeface="League Spartan"/>
                </a:rPr>
                <a:t>YOGYAKARTA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378476" y="1783467"/>
            <a:ext cx="7464132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>
                <a:solidFill>
                  <a:srgbClr val="96733E"/>
                </a:solidFill>
                <a:latin typeface="Inter Bold"/>
              </a:rPr>
              <a:t>TAMPILAN OUTPUT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63208" y="3920579"/>
            <a:ext cx="5878811" cy="1222921"/>
          </a:xfrm>
          <a:custGeom>
            <a:avLst/>
            <a:gdLst/>
            <a:ahLst/>
            <a:cxnLst/>
            <a:rect l="l" t="t" r="r" b="b"/>
            <a:pathLst>
              <a:path w="5878811" h="1222921">
                <a:moveTo>
                  <a:pt x="0" y="0"/>
                </a:moveTo>
                <a:lnTo>
                  <a:pt x="5878811" y="0"/>
                </a:lnTo>
                <a:lnTo>
                  <a:pt x="5878811" y="1222921"/>
                </a:lnTo>
                <a:lnTo>
                  <a:pt x="0" y="1222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2" t="-366850" r="-174697" b="-4088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63208" y="5400675"/>
            <a:ext cx="5878811" cy="3103053"/>
          </a:xfrm>
          <a:custGeom>
            <a:avLst/>
            <a:gdLst/>
            <a:ahLst/>
            <a:cxnLst/>
            <a:rect l="l" t="t" r="r" b="b"/>
            <a:pathLst>
              <a:path w="5878811" h="3103053">
                <a:moveTo>
                  <a:pt x="0" y="0"/>
                </a:moveTo>
                <a:lnTo>
                  <a:pt x="5878811" y="0"/>
                </a:lnTo>
                <a:lnTo>
                  <a:pt x="5878811" y="3103053"/>
                </a:lnTo>
                <a:lnTo>
                  <a:pt x="0" y="3103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234" t="-96589" r="-113666" b="-7185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54195" y="3920579"/>
            <a:ext cx="5973111" cy="1907380"/>
          </a:xfrm>
          <a:custGeom>
            <a:avLst/>
            <a:gdLst/>
            <a:ahLst/>
            <a:cxnLst/>
            <a:rect l="l" t="t" r="r" b="b"/>
            <a:pathLst>
              <a:path w="5973111" h="1907380">
                <a:moveTo>
                  <a:pt x="0" y="0"/>
                </a:moveTo>
                <a:lnTo>
                  <a:pt x="5973110" y="0"/>
                </a:lnTo>
                <a:lnTo>
                  <a:pt x="5973110" y="1907380"/>
                </a:lnTo>
                <a:lnTo>
                  <a:pt x="0" y="1907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627" t="-211112" r="-174596" b="-26353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24994" y="6085134"/>
            <a:ext cx="6002311" cy="1646348"/>
          </a:xfrm>
          <a:custGeom>
            <a:avLst/>
            <a:gdLst/>
            <a:ahLst/>
            <a:cxnLst/>
            <a:rect l="l" t="t" r="r" b="b"/>
            <a:pathLst>
              <a:path w="6002311" h="1646348">
                <a:moveTo>
                  <a:pt x="0" y="0"/>
                </a:moveTo>
                <a:lnTo>
                  <a:pt x="6002311" y="0"/>
                </a:lnTo>
                <a:lnTo>
                  <a:pt x="6002311" y="1646348"/>
                </a:lnTo>
                <a:lnTo>
                  <a:pt x="0" y="1646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886" t="-294189" r="-202380" b="-34053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63208" y="3305030"/>
            <a:ext cx="5340430" cy="35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2"/>
              </a:lnSpc>
            </a:pPr>
            <a:r>
              <a:rPr lang="en-US" sz="2300" dirty="0">
                <a:solidFill>
                  <a:srgbClr val="272F37"/>
                </a:solidFill>
                <a:latin typeface="Inter Bold"/>
              </a:rPr>
              <a:t>Mobil </a:t>
            </a:r>
            <a:r>
              <a:rPr lang="en-US" sz="2300" dirty="0" err="1">
                <a:solidFill>
                  <a:srgbClr val="272F37"/>
                </a:solidFill>
                <a:latin typeface="Inter Bold"/>
              </a:rPr>
              <a:t>Balap</a:t>
            </a:r>
            <a:r>
              <a:rPr lang="en-US" sz="2300" dirty="0">
                <a:solidFill>
                  <a:srgbClr val="272F37"/>
                </a:solidFill>
                <a:latin typeface="Inter Bold"/>
              </a:rPr>
              <a:t> - </a:t>
            </a:r>
            <a:r>
              <a:rPr lang="en-US" sz="2300" dirty="0" err="1">
                <a:solidFill>
                  <a:srgbClr val="272F37"/>
                </a:solidFill>
                <a:latin typeface="Inter Bold"/>
              </a:rPr>
              <a:t>Aksi</a:t>
            </a:r>
            <a:r>
              <a:rPr lang="en-US" sz="2300" dirty="0">
                <a:solidFill>
                  <a:srgbClr val="272F37"/>
                </a:solidFill>
                <a:latin typeface="Inter Bold"/>
              </a:rPr>
              <a:t> Mobil </a:t>
            </a:r>
            <a:r>
              <a:rPr lang="en-US" sz="2300" dirty="0" err="1">
                <a:solidFill>
                  <a:srgbClr val="272F37"/>
                </a:solidFill>
                <a:latin typeface="Inter Bold"/>
              </a:rPr>
              <a:t>Balap</a:t>
            </a:r>
            <a:endParaRPr lang="en-US" sz="2300" dirty="0">
              <a:solidFill>
                <a:srgbClr val="272F37"/>
              </a:solidFill>
              <a:latin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324994" y="3305030"/>
            <a:ext cx="4154346" cy="35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2"/>
              </a:lnSpc>
            </a:pPr>
            <a:r>
              <a:rPr lang="en-US" sz="2300" dirty="0">
                <a:solidFill>
                  <a:srgbClr val="272F37"/>
                </a:solidFill>
                <a:latin typeface="Inter Bold"/>
              </a:rPr>
              <a:t>Mobil - Mobil Crossroad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78476" y="1783467"/>
            <a:ext cx="7464132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>
                <a:solidFill>
                  <a:srgbClr val="96733E"/>
                </a:solidFill>
                <a:latin typeface="Inter Bold"/>
              </a:rPr>
              <a:t>TAMPILAN OUTPUT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79193" y="725951"/>
            <a:ext cx="5849541" cy="605499"/>
            <a:chOff x="0" y="0"/>
            <a:chExt cx="7799388" cy="8073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7332" cy="807332"/>
            </a:xfrm>
            <a:custGeom>
              <a:avLst/>
              <a:gdLst/>
              <a:ahLst/>
              <a:cxnLst/>
              <a:rect l="l" t="t" r="r" b="b"/>
              <a:pathLst>
                <a:path w="807332" h="807332">
                  <a:moveTo>
                    <a:pt x="0" y="0"/>
                  </a:moveTo>
                  <a:lnTo>
                    <a:pt x="807332" y="0"/>
                  </a:lnTo>
                  <a:lnTo>
                    <a:pt x="807332" y="807332"/>
                  </a:lnTo>
                  <a:lnTo>
                    <a:pt x="0" y="807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994616" y="69697"/>
              <a:ext cx="6804772" cy="648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69"/>
                </a:lnSpc>
              </a:pPr>
              <a:r>
                <a:rPr lang="en-US" sz="1478" spc="146">
                  <a:solidFill>
                    <a:srgbClr val="96733E"/>
                  </a:solidFill>
                  <a:latin typeface="League Spartan"/>
                </a:rPr>
                <a:t>UNIVERSITAS TEKNOLOGI</a:t>
              </a:r>
            </a:p>
            <a:p>
              <a:pPr>
                <a:lnSpc>
                  <a:spcPts val="2069"/>
                </a:lnSpc>
                <a:spcBef>
                  <a:spcPct val="0"/>
                </a:spcBef>
              </a:pPr>
              <a:r>
                <a:rPr lang="en-US" sz="1478" spc="146">
                  <a:solidFill>
                    <a:srgbClr val="96733E"/>
                  </a:solidFill>
                  <a:latin typeface="League Spartan"/>
                </a:rPr>
                <a:t>YOGYAKARTA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424</Words>
  <Application>Microsoft Office PowerPoint</Application>
  <PresentationFormat>Custom</PresentationFormat>
  <Paragraphs>112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Calibri</vt:lpstr>
      <vt:lpstr>Open Sans Bold</vt:lpstr>
      <vt:lpstr>Source Sans Pro Bold</vt:lpstr>
      <vt:lpstr>Cre Happiness</vt:lpstr>
      <vt:lpstr>Inter Bold</vt:lpstr>
      <vt:lpstr>Archivo Black</vt:lpstr>
      <vt:lpstr>Arial Nova Bold</vt:lpstr>
      <vt:lpstr>Open Sans</vt:lpstr>
      <vt:lpstr>League Spartan</vt:lpstr>
      <vt:lpstr>Intro Rust</vt:lpstr>
      <vt:lpstr>Source Sans Pro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Grey Modern Kitchen Sets Presentation</dc:title>
  <dc:creator>ASUS</dc:creator>
  <cp:lastModifiedBy>ASUS</cp:lastModifiedBy>
  <cp:revision>2</cp:revision>
  <dcterms:created xsi:type="dcterms:W3CDTF">2006-08-16T00:00:00Z</dcterms:created>
  <dcterms:modified xsi:type="dcterms:W3CDTF">2023-12-14T18:36:47Z</dcterms:modified>
  <dc:identifier>DAF27wO684Q</dc:identifier>
</cp:coreProperties>
</file>